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3"/>
  </p:notesMasterIdLst>
  <p:handoutMasterIdLst>
    <p:handoutMasterId r:id="rId34"/>
  </p:handoutMasterIdLst>
  <p:sldIdLst>
    <p:sldId id="285" r:id="rId5"/>
    <p:sldId id="307" r:id="rId6"/>
    <p:sldId id="309" r:id="rId7"/>
    <p:sldId id="308" r:id="rId8"/>
    <p:sldId id="311" r:id="rId9"/>
    <p:sldId id="292" r:id="rId10"/>
    <p:sldId id="259" r:id="rId11"/>
    <p:sldId id="344" r:id="rId12"/>
    <p:sldId id="346" r:id="rId13"/>
    <p:sldId id="347" r:id="rId14"/>
    <p:sldId id="348" r:id="rId15"/>
    <p:sldId id="349" r:id="rId16"/>
    <p:sldId id="351" r:id="rId17"/>
    <p:sldId id="325" r:id="rId18"/>
    <p:sldId id="327" r:id="rId19"/>
    <p:sldId id="354" r:id="rId20"/>
    <p:sldId id="260" r:id="rId21"/>
    <p:sldId id="328" r:id="rId22"/>
    <p:sldId id="329" r:id="rId23"/>
    <p:sldId id="262" r:id="rId24"/>
    <p:sldId id="345" r:id="rId25"/>
    <p:sldId id="335" r:id="rId26"/>
    <p:sldId id="302" r:id="rId27"/>
    <p:sldId id="355" r:id="rId28"/>
    <p:sldId id="356" r:id="rId29"/>
    <p:sldId id="353" r:id="rId30"/>
    <p:sldId id="357" r:id="rId31"/>
    <p:sldId id="338"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E2836"/>
    <a:srgbClr val="009CE4"/>
    <a:srgbClr val="029BE4"/>
    <a:srgbClr val="4F81BD"/>
    <a:srgbClr val="414042"/>
    <a:srgbClr val="96A6B1"/>
    <a:srgbClr val="82C56A"/>
    <a:srgbClr val="0D2836"/>
    <a:srgbClr val="1483CC"/>
    <a:srgbClr val="058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9" autoAdjust="0"/>
    <p:restoredTop sz="82596" autoAdjust="0"/>
  </p:normalViewPr>
  <p:slideViewPr>
    <p:cSldViewPr snapToGrid="0" showGuides="1">
      <p:cViewPr varScale="1">
        <p:scale>
          <a:sx n="128" d="100"/>
          <a:sy n="128" d="100"/>
        </p:scale>
        <p:origin x="1336" y="16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0B0604-D92D-6643-AA96-E19D34A6BA44}" type="doc">
      <dgm:prSet loTypeId="urn:microsoft.com/office/officeart/2005/8/layout/venn2" loCatId="" qsTypeId="urn:microsoft.com/office/officeart/2005/8/quickstyle/simple1" qsCatId="simple" csTypeId="urn:microsoft.com/office/officeart/2005/8/colors/accent3_2" csCatId="accent3" phldr="1"/>
      <dgm:spPr/>
      <dgm:t>
        <a:bodyPr/>
        <a:lstStyle/>
        <a:p>
          <a:endParaRPr lang="en-US"/>
        </a:p>
      </dgm:t>
    </dgm:pt>
    <dgm:pt modelId="{0EBE8F30-40D5-1648-97D9-9742BA2AB7D9}">
      <dgm:prSet phldrT="[Text]" custT="1"/>
      <dgm:spPr>
        <a:solidFill>
          <a:srgbClr val="009CE4"/>
        </a:solidFill>
      </dgm:spPr>
      <dgm:t>
        <a:bodyPr/>
        <a:lstStyle/>
        <a:p>
          <a:pPr rtl="0"/>
          <a:r>
            <a:rPr lang="en-US" sz="2800" b="0" dirty="0"/>
            <a:t>AI</a:t>
          </a:r>
        </a:p>
      </dgm:t>
    </dgm:pt>
    <dgm:pt modelId="{855E4A6F-6168-B842-A33B-0D5C77F538CC}" type="parTrans" cxnId="{9F768DC5-F7F6-AE49-A14E-522B7B870922}">
      <dgm:prSet/>
      <dgm:spPr/>
      <dgm:t>
        <a:bodyPr/>
        <a:lstStyle/>
        <a:p>
          <a:endParaRPr lang="en-US" sz="2000" b="0"/>
        </a:p>
      </dgm:t>
    </dgm:pt>
    <dgm:pt modelId="{CA4D1A93-6447-454B-8127-083DC275FE86}" type="sibTrans" cxnId="{9F768DC5-F7F6-AE49-A14E-522B7B870922}">
      <dgm:prSet/>
      <dgm:spPr/>
      <dgm:t>
        <a:bodyPr/>
        <a:lstStyle/>
        <a:p>
          <a:endParaRPr lang="en-US" sz="2000" b="0"/>
        </a:p>
      </dgm:t>
    </dgm:pt>
    <dgm:pt modelId="{915848AB-B95F-084D-AD83-C93C75C8FA56}">
      <dgm:prSet phldrT="[Text]" custT="1"/>
      <dgm:spPr>
        <a:solidFill>
          <a:srgbClr val="009CE4"/>
        </a:solidFill>
      </dgm:spPr>
      <dgm:t>
        <a:bodyPr/>
        <a:lstStyle/>
        <a:p>
          <a:r>
            <a:rPr lang="en-US" sz="2000" b="0" dirty="0"/>
            <a:t>Machine Learning</a:t>
          </a:r>
        </a:p>
      </dgm:t>
    </dgm:pt>
    <dgm:pt modelId="{C3B6265E-0769-9F47-8F87-5F48AA9FD0A6}" type="parTrans" cxnId="{450F30F6-2541-604A-8DC9-F2E1CFD8EA4D}">
      <dgm:prSet/>
      <dgm:spPr/>
      <dgm:t>
        <a:bodyPr/>
        <a:lstStyle/>
        <a:p>
          <a:endParaRPr lang="en-US" sz="2000" b="0"/>
        </a:p>
      </dgm:t>
    </dgm:pt>
    <dgm:pt modelId="{64EFC901-6F63-A54C-B614-E386A8A147BF}" type="sibTrans" cxnId="{450F30F6-2541-604A-8DC9-F2E1CFD8EA4D}">
      <dgm:prSet/>
      <dgm:spPr/>
      <dgm:t>
        <a:bodyPr/>
        <a:lstStyle/>
        <a:p>
          <a:endParaRPr lang="en-US" sz="2000" b="0"/>
        </a:p>
      </dgm:t>
    </dgm:pt>
    <dgm:pt modelId="{6D5F6838-5877-E54F-A43E-F9E771673796}">
      <dgm:prSet phldrT="[Text]" custT="1"/>
      <dgm:spPr>
        <a:solidFill>
          <a:srgbClr val="009CE4"/>
        </a:solidFill>
      </dgm:spPr>
      <dgm:t>
        <a:bodyPr/>
        <a:lstStyle/>
        <a:p>
          <a:r>
            <a:rPr lang="en-US" sz="2000" b="0" dirty="0"/>
            <a:t>Deep Learning</a:t>
          </a:r>
        </a:p>
      </dgm:t>
    </dgm:pt>
    <dgm:pt modelId="{0EF3A86F-7FF7-1A47-884E-F57556C439B6}" type="parTrans" cxnId="{64A89484-B317-974D-8511-ECC747040F03}">
      <dgm:prSet/>
      <dgm:spPr/>
      <dgm:t>
        <a:bodyPr/>
        <a:lstStyle/>
        <a:p>
          <a:endParaRPr lang="en-US" sz="2000" b="0"/>
        </a:p>
      </dgm:t>
    </dgm:pt>
    <dgm:pt modelId="{037A0B35-65D7-704A-B3BB-138380244498}" type="sibTrans" cxnId="{64A89484-B317-974D-8511-ECC747040F03}">
      <dgm:prSet/>
      <dgm:spPr/>
      <dgm:t>
        <a:bodyPr/>
        <a:lstStyle/>
        <a:p>
          <a:endParaRPr lang="en-US" sz="2000" b="0"/>
        </a:p>
      </dgm:t>
    </dgm:pt>
    <dgm:pt modelId="{1DE26D19-F606-8D4F-8206-91D24237F293}" type="pres">
      <dgm:prSet presAssocID="{7B0B0604-D92D-6643-AA96-E19D34A6BA44}" presName="Name0" presStyleCnt="0">
        <dgm:presLayoutVars>
          <dgm:chMax val="7"/>
          <dgm:resizeHandles val="exact"/>
        </dgm:presLayoutVars>
      </dgm:prSet>
      <dgm:spPr/>
    </dgm:pt>
    <dgm:pt modelId="{8463FDCD-C15A-E642-A85C-2827200244DC}" type="pres">
      <dgm:prSet presAssocID="{7B0B0604-D92D-6643-AA96-E19D34A6BA44}" presName="comp1" presStyleCnt="0"/>
      <dgm:spPr/>
    </dgm:pt>
    <dgm:pt modelId="{B7B12D31-5D3C-D645-8B8A-B31709E99192}" type="pres">
      <dgm:prSet presAssocID="{7B0B0604-D92D-6643-AA96-E19D34A6BA44}" presName="circle1" presStyleLbl="node1" presStyleIdx="0" presStyleCnt="3"/>
      <dgm:spPr/>
    </dgm:pt>
    <dgm:pt modelId="{E6280E1D-95B6-FA44-B7CE-6469F7D619C5}" type="pres">
      <dgm:prSet presAssocID="{7B0B0604-D92D-6643-AA96-E19D34A6BA44}" presName="c1text" presStyleLbl="node1" presStyleIdx="0" presStyleCnt="3">
        <dgm:presLayoutVars>
          <dgm:bulletEnabled val="1"/>
        </dgm:presLayoutVars>
      </dgm:prSet>
      <dgm:spPr/>
    </dgm:pt>
    <dgm:pt modelId="{B5BBA2D8-5016-3E42-BBE5-4CC07C0145C3}" type="pres">
      <dgm:prSet presAssocID="{7B0B0604-D92D-6643-AA96-E19D34A6BA44}" presName="comp2" presStyleCnt="0"/>
      <dgm:spPr/>
    </dgm:pt>
    <dgm:pt modelId="{A70B5D8B-9A06-B440-AE55-CEA705532989}" type="pres">
      <dgm:prSet presAssocID="{7B0B0604-D92D-6643-AA96-E19D34A6BA44}" presName="circle2" presStyleLbl="node1" presStyleIdx="1" presStyleCnt="3"/>
      <dgm:spPr/>
    </dgm:pt>
    <dgm:pt modelId="{B6BB81D8-7D03-F842-9DD0-B873256D054A}" type="pres">
      <dgm:prSet presAssocID="{7B0B0604-D92D-6643-AA96-E19D34A6BA44}" presName="c2text" presStyleLbl="node1" presStyleIdx="1" presStyleCnt="3">
        <dgm:presLayoutVars>
          <dgm:bulletEnabled val="1"/>
        </dgm:presLayoutVars>
      </dgm:prSet>
      <dgm:spPr/>
    </dgm:pt>
    <dgm:pt modelId="{1BA004CA-5051-D248-833A-3DA4751BAC64}" type="pres">
      <dgm:prSet presAssocID="{7B0B0604-D92D-6643-AA96-E19D34A6BA44}" presName="comp3" presStyleCnt="0"/>
      <dgm:spPr/>
    </dgm:pt>
    <dgm:pt modelId="{01C5D250-180A-6542-B9B5-F5D5D1104541}" type="pres">
      <dgm:prSet presAssocID="{7B0B0604-D92D-6643-AA96-E19D34A6BA44}" presName="circle3" presStyleLbl="node1" presStyleIdx="2" presStyleCnt="3"/>
      <dgm:spPr/>
    </dgm:pt>
    <dgm:pt modelId="{CB048AFA-C518-D74B-94B4-02A926E1B3D9}" type="pres">
      <dgm:prSet presAssocID="{7B0B0604-D92D-6643-AA96-E19D34A6BA44}" presName="c3text" presStyleLbl="node1" presStyleIdx="2" presStyleCnt="3">
        <dgm:presLayoutVars>
          <dgm:bulletEnabled val="1"/>
        </dgm:presLayoutVars>
      </dgm:prSet>
      <dgm:spPr/>
    </dgm:pt>
  </dgm:ptLst>
  <dgm:cxnLst>
    <dgm:cxn modelId="{8D46B614-32B7-8D40-A4EB-4FE0EE9D0F32}" type="presOf" srcId="{0EBE8F30-40D5-1648-97D9-9742BA2AB7D9}" destId="{B7B12D31-5D3C-D645-8B8A-B31709E99192}" srcOrd="0" destOrd="0" presId="urn:microsoft.com/office/officeart/2005/8/layout/venn2"/>
    <dgm:cxn modelId="{C273826B-78B9-3D4B-A872-FC9F2BA103EF}" type="presOf" srcId="{6D5F6838-5877-E54F-A43E-F9E771673796}" destId="{01C5D250-180A-6542-B9B5-F5D5D1104541}" srcOrd="0" destOrd="0" presId="urn:microsoft.com/office/officeart/2005/8/layout/venn2"/>
    <dgm:cxn modelId="{E40F6A7B-B5C7-7048-A933-C74EA9DED46E}" type="presOf" srcId="{0EBE8F30-40D5-1648-97D9-9742BA2AB7D9}" destId="{E6280E1D-95B6-FA44-B7CE-6469F7D619C5}" srcOrd="1" destOrd="0" presId="urn:microsoft.com/office/officeart/2005/8/layout/venn2"/>
    <dgm:cxn modelId="{64A89484-B317-974D-8511-ECC747040F03}" srcId="{7B0B0604-D92D-6643-AA96-E19D34A6BA44}" destId="{6D5F6838-5877-E54F-A43E-F9E771673796}" srcOrd="2" destOrd="0" parTransId="{0EF3A86F-7FF7-1A47-884E-F57556C439B6}" sibTransId="{037A0B35-65D7-704A-B3BB-138380244498}"/>
    <dgm:cxn modelId="{8ADEC2AD-134B-7E4D-A7BE-A7F148B18004}" type="presOf" srcId="{915848AB-B95F-084D-AD83-C93C75C8FA56}" destId="{A70B5D8B-9A06-B440-AE55-CEA705532989}" srcOrd="0" destOrd="0" presId="urn:microsoft.com/office/officeart/2005/8/layout/venn2"/>
    <dgm:cxn modelId="{21CE2CB7-9E3A-DA48-885F-E4065B63C730}" type="presOf" srcId="{7B0B0604-D92D-6643-AA96-E19D34A6BA44}" destId="{1DE26D19-F606-8D4F-8206-91D24237F293}" srcOrd="0" destOrd="0" presId="urn:microsoft.com/office/officeart/2005/8/layout/venn2"/>
    <dgm:cxn modelId="{B3ED0BC2-323A-4E4A-8869-58427EC01472}" type="presOf" srcId="{915848AB-B95F-084D-AD83-C93C75C8FA56}" destId="{B6BB81D8-7D03-F842-9DD0-B873256D054A}" srcOrd="1" destOrd="0" presId="urn:microsoft.com/office/officeart/2005/8/layout/venn2"/>
    <dgm:cxn modelId="{9F768DC5-F7F6-AE49-A14E-522B7B870922}" srcId="{7B0B0604-D92D-6643-AA96-E19D34A6BA44}" destId="{0EBE8F30-40D5-1648-97D9-9742BA2AB7D9}" srcOrd="0" destOrd="0" parTransId="{855E4A6F-6168-B842-A33B-0D5C77F538CC}" sibTransId="{CA4D1A93-6447-454B-8127-083DC275FE86}"/>
    <dgm:cxn modelId="{CDD2C7CC-C63B-2C41-8A4D-95A20706A7F8}" type="presOf" srcId="{6D5F6838-5877-E54F-A43E-F9E771673796}" destId="{CB048AFA-C518-D74B-94B4-02A926E1B3D9}" srcOrd="1" destOrd="0" presId="urn:microsoft.com/office/officeart/2005/8/layout/venn2"/>
    <dgm:cxn modelId="{450F30F6-2541-604A-8DC9-F2E1CFD8EA4D}" srcId="{7B0B0604-D92D-6643-AA96-E19D34A6BA44}" destId="{915848AB-B95F-084D-AD83-C93C75C8FA56}" srcOrd="1" destOrd="0" parTransId="{C3B6265E-0769-9F47-8F87-5F48AA9FD0A6}" sibTransId="{64EFC901-6F63-A54C-B614-E386A8A147BF}"/>
    <dgm:cxn modelId="{8A7E3120-1B7D-0446-9B75-3D628AB0D7A9}" type="presParOf" srcId="{1DE26D19-F606-8D4F-8206-91D24237F293}" destId="{8463FDCD-C15A-E642-A85C-2827200244DC}" srcOrd="0" destOrd="0" presId="urn:microsoft.com/office/officeart/2005/8/layout/venn2"/>
    <dgm:cxn modelId="{512AD274-0F93-264C-A820-A80EA1EB0AA8}" type="presParOf" srcId="{8463FDCD-C15A-E642-A85C-2827200244DC}" destId="{B7B12D31-5D3C-D645-8B8A-B31709E99192}" srcOrd="0" destOrd="0" presId="urn:microsoft.com/office/officeart/2005/8/layout/venn2"/>
    <dgm:cxn modelId="{3A348A13-FF82-4743-90C1-8133AA1402AA}" type="presParOf" srcId="{8463FDCD-C15A-E642-A85C-2827200244DC}" destId="{E6280E1D-95B6-FA44-B7CE-6469F7D619C5}" srcOrd="1" destOrd="0" presId="urn:microsoft.com/office/officeart/2005/8/layout/venn2"/>
    <dgm:cxn modelId="{3A77A963-EDBE-D54A-83C2-559C8D49F9C8}" type="presParOf" srcId="{1DE26D19-F606-8D4F-8206-91D24237F293}" destId="{B5BBA2D8-5016-3E42-BBE5-4CC07C0145C3}" srcOrd="1" destOrd="0" presId="urn:microsoft.com/office/officeart/2005/8/layout/venn2"/>
    <dgm:cxn modelId="{C3733CCC-8587-F04B-BE0F-65D30F8A01E3}" type="presParOf" srcId="{B5BBA2D8-5016-3E42-BBE5-4CC07C0145C3}" destId="{A70B5D8B-9A06-B440-AE55-CEA705532989}" srcOrd="0" destOrd="0" presId="urn:microsoft.com/office/officeart/2005/8/layout/venn2"/>
    <dgm:cxn modelId="{08D27291-D5E8-A64E-A485-5AFECFF4B86A}" type="presParOf" srcId="{B5BBA2D8-5016-3E42-BBE5-4CC07C0145C3}" destId="{B6BB81D8-7D03-F842-9DD0-B873256D054A}" srcOrd="1" destOrd="0" presId="urn:microsoft.com/office/officeart/2005/8/layout/venn2"/>
    <dgm:cxn modelId="{7BB61D29-2E31-9044-8E9F-DA406311605E}" type="presParOf" srcId="{1DE26D19-F606-8D4F-8206-91D24237F293}" destId="{1BA004CA-5051-D248-833A-3DA4751BAC64}" srcOrd="2" destOrd="0" presId="urn:microsoft.com/office/officeart/2005/8/layout/venn2"/>
    <dgm:cxn modelId="{2D5FD630-286B-954F-A243-9E37F09D475D}" type="presParOf" srcId="{1BA004CA-5051-D248-833A-3DA4751BAC64}" destId="{01C5D250-180A-6542-B9B5-F5D5D1104541}" srcOrd="0" destOrd="0" presId="urn:microsoft.com/office/officeart/2005/8/layout/venn2"/>
    <dgm:cxn modelId="{86495713-BA61-AC44-AF29-2643CDC96130}" type="presParOf" srcId="{1BA004CA-5051-D248-833A-3DA4751BAC64}" destId="{CB048AFA-C518-D74B-94B4-02A926E1B3D9}"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6DCA5C-55E4-D44A-A7F2-2ECC2F42A2A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E5F28A6-F526-4344-A30F-E8C1CA5D3075}">
      <dgm:prSet/>
      <dgm:spPr/>
      <dgm:t>
        <a:bodyPr/>
        <a:lstStyle/>
        <a:p>
          <a:r>
            <a:rPr lang="en-US" b="0" i="0" dirty="0"/>
            <a:t>Model Zoo</a:t>
          </a:r>
          <a:endParaRPr lang="en-US" dirty="0"/>
        </a:p>
      </dgm:t>
    </dgm:pt>
    <dgm:pt modelId="{A19C25F5-8BA5-D349-90A6-99ED57C8038F}" type="parTrans" cxnId="{7E5D2C84-F255-F849-8523-BF072C4E7AB4}">
      <dgm:prSet/>
      <dgm:spPr/>
      <dgm:t>
        <a:bodyPr/>
        <a:lstStyle/>
        <a:p>
          <a:endParaRPr lang="en-US"/>
        </a:p>
      </dgm:t>
    </dgm:pt>
    <dgm:pt modelId="{CDB06B34-4D8B-A042-854C-A38878F6F5C2}" type="sibTrans" cxnId="{7E5D2C84-F255-F849-8523-BF072C4E7AB4}">
      <dgm:prSet/>
      <dgm:spPr/>
      <dgm:t>
        <a:bodyPr/>
        <a:lstStyle/>
        <a:p>
          <a:endParaRPr lang="en-US"/>
        </a:p>
      </dgm:t>
    </dgm:pt>
    <dgm:pt modelId="{A5D705E2-13AB-3B45-A28F-BF74B317B3C3}">
      <dgm:prSet/>
      <dgm:spPr/>
      <dgm:t>
        <a:bodyPr/>
        <a:lstStyle/>
        <a:p>
          <a:r>
            <a:rPr lang="en-US" b="0" i="0" dirty="0"/>
            <a:t>Transfer Learning / Fine Tuning </a:t>
          </a:r>
          <a:endParaRPr lang="en-US" dirty="0"/>
        </a:p>
      </dgm:t>
    </dgm:pt>
    <dgm:pt modelId="{CA189DA1-CCDF-0543-8D72-A837EDF20B49}" type="parTrans" cxnId="{37137D24-9FD5-DE46-80E0-8D4ECBED6835}">
      <dgm:prSet/>
      <dgm:spPr/>
      <dgm:t>
        <a:bodyPr/>
        <a:lstStyle/>
        <a:p>
          <a:endParaRPr lang="en-US"/>
        </a:p>
      </dgm:t>
    </dgm:pt>
    <dgm:pt modelId="{E512938B-581F-384E-84FA-7A915117494A}" type="sibTrans" cxnId="{37137D24-9FD5-DE46-80E0-8D4ECBED6835}">
      <dgm:prSet/>
      <dgm:spPr/>
      <dgm:t>
        <a:bodyPr/>
        <a:lstStyle/>
        <a:p>
          <a:endParaRPr lang="en-US"/>
        </a:p>
      </dgm:t>
    </dgm:pt>
    <dgm:pt modelId="{B940A8A4-70AF-3D4A-8C1F-5891C181A6E7}">
      <dgm:prSet/>
      <dgm:spPr/>
      <dgm:t>
        <a:bodyPr/>
        <a:lstStyle/>
        <a:p>
          <a:r>
            <a:rPr lang="en-US" b="0" i="0" dirty="0"/>
            <a:t>Build the Model	</a:t>
          </a:r>
          <a:endParaRPr lang="en-US" dirty="0"/>
        </a:p>
      </dgm:t>
    </dgm:pt>
    <dgm:pt modelId="{B6CE7339-C894-A145-9B1F-4FA906E4761A}" type="parTrans" cxnId="{DE0D85CB-66C3-D04D-B20F-1B9CA0ED4D71}">
      <dgm:prSet/>
      <dgm:spPr/>
      <dgm:t>
        <a:bodyPr/>
        <a:lstStyle/>
        <a:p>
          <a:endParaRPr lang="en-US"/>
        </a:p>
      </dgm:t>
    </dgm:pt>
    <dgm:pt modelId="{E1BBCF65-23D1-2A4F-B4E7-BE41B9FC43B1}" type="sibTrans" cxnId="{DE0D85CB-66C3-D04D-B20F-1B9CA0ED4D71}">
      <dgm:prSet/>
      <dgm:spPr/>
      <dgm:t>
        <a:bodyPr/>
        <a:lstStyle/>
        <a:p>
          <a:endParaRPr lang="en-US"/>
        </a:p>
      </dgm:t>
    </dgm:pt>
    <dgm:pt modelId="{9EDA477D-0D3B-7A40-B696-F468582D87E1}">
      <dgm:prSet/>
      <dgm:spPr/>
      <dgm:t>
        <a:bodyPr/>
        <a:lstStyle/>
        <a:p>
          <a:r>
            <a:rPr lang="en-US" b="0" i="0" dirty="0"/>
            <a:t>Is the pre-trained model available in Model Zoo - </a:t>
          </a:r>
          <a:r>
            <a:rPr lang="en-US" b="0" i="0" dirty="0">
              <a:hlinkClick xmlns:r="http://schemas.openxmlformats.org/officeDocument/2006/relationships" r:id="rId1"/>
            </a:rPr>
            <a:t>https://github.com/onnx/models</a:t>
          </a:r>
          <a:r>
            <a:rPr lang="en-US" b="0" i="0" dirty="0"/>
            <a:t>, </a:t>
          </a:r>
          <a:r>
            <a:rPr lang="en-US" b="0" i="0" dirty="0">
              <a:hlinkClick xmlns:r="http://schemas.openxmlformats.org/officeDocument/2006/relationships" r:id="rId2"/>
            </a:rPr>
            <a:t>https://gluon-cv.mxnet.io/model_zoo/index.html</a:t>
          </a:r>
          <a:r>
            <a:rPr lang="en-US" b="0" i="0" dirty="0"/>
            <a:t>, </a:t>
          </a:r>
          <a:r>
            <a:rPr lang="en-US" b="0" i="0" dirty="0">
              <a:hlinkClick xmlns:r="http://schemas.openxmlformats.org/officeDocument/2006/relationships" r:id="rId3"/>
            </a:rPr>
            <a:t>http://gluon-nlp.mxnet.io/scripts/index.html</a:t>
          </a:r>
          <a:r>
            <a:rPr lang="en-US" b="0" i="0" dirty="0"/>
            <a:t> </a:t>
          </a:r>
          <a:endParaRPr lang="en-US" dirty="0"/>
        </a:p>
      </dgm:t>
    </dgm:pt>
    <dgm:pt modelId="{77639779-1B50-FD44-8600-2DFF4447C799}" type="parTrans" cxnId="{0F54CB41-1936-C14A-9A17-0AC812982C1C}">
      <dgm:prSet/>
      <dgm:spPr/>
      <dgm:t>
        <a:bodyPr/>
        <a:lstStyle/>
        <a:p>
          <a:endParaRPr lang="en-US"/>
        </a:p>
      </dgm:t>
    </dgm:pt>
    <dgm:pt modelId="{93DC11E0-4C72-7A43-85CB-3633D54516F4}" type="sibTrans" cxnId="{0F54CB41-1936-C14A-9A17-0AC812982C1C}">
      <dgm:prSet/>
      <dgm:spPr/>
      <dgm:t>
        <a:bodyPr/>
        <a:lstStyle/>
        <a:p>
          <a:endParaRPr lang="en-US"/>
        </a:p>
      </dgm:t>
    </dgm:pt>
    <dgm:pt modelId="{279952B6-16C9-2649-AB23-13A1E861F242}">
      <dgm:prSet/>
      <dgm:spPr/>
      <dgm:t>
        <a:bodyPr/>
        <a:lstStyle/>
        <a:p>
          <a:r>
            <a:rPr lang="en-US" dirty="0"/>
            <a:t>Extend the pre-trained model – Transfer Learning, Fine Tuning?</a:t>
          </a:r>
        </a:p>
      </dgm:t>
    </dgm:pt>
    <dgm:pt modelId="{F1950B40-A5CC-174D-947F-9D8A9C9850EC}" type="parTrans" cxnId="{358A83DA-E218-414E-A294-654704CE372F}">
      <dgm:prSet/>
      <dgm:spPr/>
      <dgm:t>
        <a:bodyPr/>
        <a:lstStyle/>
        <a:p>
          <a:endParaRPr lang="en-US"/>
        </a:p>
      </dgm:t>
    </dgm:pt>
    <dgm:pt modelId="{002CD514-421D-784A-9500-CF9A03124CD3}" type="sibTrans" cxnId="{358A83DA-E218-414E-A294-654704CE372F}">
      <dgm:prSet/>
      <dgm:spPr/>
      <dgm:t>
        <a:bodyPr/>
        <a:lstStyle/>
        <a:p>
          <a:endParaRPr lang="en-US"/>
        </a:p>
      </dgm:t>
    </dgm:pt>
    <dgm:pt modelId="{81A60347-0A5C-264E-83DC-A12AD09A7B1D}">
      <dgm:prSet/>
      <dgm:spPr/>
      <dgm:t>
        <a:bodyPr/>
        <a:lstStyle/>
        <a:p>
          <a:r>
            <a:rPr lang="en-US" dirty="0"/>
            <a:t>SOTA</a:t>
          </a:r>
        </a:p>
      </dgm:t>
    </dgm:pt>
    <dgm:pt modelId="{D699F4D2-18F9-4E4E-A54F-BAF60C30FC1A}" type="parTrans" cxnId="{BE157065-B1C5-9849-AAAC-E560940F70DF}">
      <dgm:prSet/>
      <dgm:spPr/>
      <dgm:t>
        <a:bodyPr/>
        <a:lstStyle/>
        <a:p>
          <a:endParaRPr lang="en-US"/>
        </a:p>
      </dgm:t>
    </dgm:pt>
    <dgm:pt modelId="{C24DA343-01AF-914C-B419-E2FB087F46DA}" type="sibTrans" cxnId="{BE157065-B1C5-9849-AAAC-E560940F70DF}">
      <dgm:prSet/>
      <dgm:spPr/>
      <dgm:t>
        <a:bodyPr/>
        <a:lstStyle/>
        <a:p>
          <a:endParaRPr lang="en-US"/>
        </a:p>
      </dgm:t>
    </dgm:pt>
    <dgm:pt modelId="{AE96FEAD-BFA8-0740-8ABB-F49597B02D79}">
      <dgm:prSet/>
      <dgm:spPr/>
      <dgm:t>
        <a:bodyPr/>
        <a:lstStyle/>
        <a:p>
          <a:r>
            <a:rPr lang="en-US" dirty="0"/>
            <a:t>State of the Art Research (SOTA)</a:t>
          </a:r>
        </a:p>
      </dgm:t>
    </dgm:pt>
    <dgm:pt modelId="{3D5C268D-4DB9-0A41-89B6-D228441E5C19}" type="parTrans" cxnId="{F0592FF6-E265-A248-B287-5ECFDE0E91CF}">
      <dgm:prSet/>
      <dgm:spPr/>
      <dgm:t>
        <a:bodyPr/>
        <a:lstStyle/>
        <a:p>
          <a:endParaRPr lang="en-US"/>
        </a:p>
      </dgm:t>
    </dgm:pt>
    <dgm:pt modelId="{BF4E16A3-3728-2847-9BF6-2032186BD212}" type="sibTrans" cxnId="{F0592FF6-E265-A248-B287-5ECFDE0E91CF}">
      <dgm:prSet/>
      <dgm:spPr/>
      <dgm:t>
        <a:bodyPr/>
        <a:lstStyle/>
        <a:p>
          <a:endParaRPr lang="en-US"/>
        </a:p>
      </dgm:t>
    </dgm:pt>
    <dgm:pt modelId="{B87EF9AE-6378-9241-9CAD-B87C2335DA28}">
      <dgm:prSet/>
      <dgm:spPr/>
      <dgm:t>
        <a:bodyPr/>
        <a:lstStyle/>
        <a:p>
          <a:r>
            <a:rPr lang="en-US" dirty="0"/>
            <a:t>Build and Train the model for your problem.</a:t>
          </a:r>
        </a:p>
      </dgm:t>
    </dgm:pt>
    <dgm:pt modelId="{496A191E-80A7-4440-9E5A-A4051319C5BA}" type="parTrans" cxnId="{E6DAFCF7-7C81-4542-ADD1-4381022C4021}">
      <dgm:prSet/>
      <dgm:spPr/>
      <dgm:t>
        <a:bodyPr/>
        <a:lstStyle/>
        <a:p>
          <a:endParaRPr lang="en-US"/>
        </a:p>
      </dgm:t>
    </dgm:pt>
    <dgm:pt modelId="{B42CFE9D-C2C4-D64D-A2D3-35C7AFF041EC}" type="sibTrans" cxnId="{E6DAFCF7-7C81-4542-ADD1-4381022C4021}">
      <dgm:prSet/>
      <dgm:spPr/>
      <dgm:t>
        <a:bodyPr/>
        <a:lstStyle/>
        <a:p>
          <a:endParaRPr lang="en-US"/>
        </a:p>
      </dgm:t>
    </dgm:pt>
    <dgm:pt modelId="{3AE8CF3D-B3DD-8F47-98BB-6169F6D03A01}" type="pres">
      <dgm:prSet presAssocID="{616DCA5C-55E4-D44A-A7F2-2ECC2F42A2AA}" presName="linearFlow" presStyleCnt="0">
        <dgm:presLayoutVars>
          <dgm:dir/>
          <dgm:animLvl val="lvl"/>
          <dgm:resizeHandles val="exact"/>
        </dgm:presLayoutVars>
      </dgm:prSet>
      <dgm:spPr/>
    </dgm:pt>
    <dgm:pt modelId="{0FD73D93-4356-514B-B15F-91A0B8FEDF15}" type="pres">
      <dgm:prSet presAssocID="{81A60347-0A5C-264E-83DC-A12AD09A7B1D}" presName="composite" presStyleCnt="0"/>
      <dgm:spPr/>
    </dgm:pt>
    <dgm:pt modelId="{ADBF02B5-8487-6A43-9630-DCCB2CBFEB6B}" type="pres">
      <dgm:prSet presAssocID="{81A60347-0A5C-264E-83DC-A12AD09A7B1D}" presName="parentText" presStyleLbl="alignNode1" presStyleIdx="0" presStyleCnt="4">
        <dgm:presLayoutVars>
          <dgm:chMax val="1"/>
          <dgm:bulletEnabled val="1"/>
        </dgm:presLayoutVars>
      </dgm:prSet>
      <dgm:spPr/>
    </dgm:pt>
    <dgm:pt modelId="{21B3BACA-5F9A-FE4E-BE56-F1A7D9234D11}" type="pres">
      <dgm:prSet presAssocID="{81A60347-0A5C-264E-83DC-A12AD09A7B1D}" presName="descendantText" presStyleLbl="alignAcc1" presStyleIdx="0" presStyleCnt="4">
        <dgm:presLayoutVars>
          <dgm:bulletEnabled val="1"/>
        </dgm:presLayoutVars>
      </dgm:prSet>
      <dgm:spPr/>
    </dgm:pt>
    <dgm:pt modelId="{3172B152-791C-E344-A38D-C7D2DD6A46AF}" type="pres">
      <dgm:prSet presAssocID="{C24DA343-01AF-914C-B419-E2FB087F46DA}" presName="sp" presStyleCnt="0"/>
      <dgm:spPr/>
    </dgm:pt>
    <dgm:pt modelId="{30DD641C-8EB4-644E-BBCF-6FB9E98AEDE7}" type="pres">
      <dgm:prSet presAssocID="{3E5F28A6-F526-4344-A30F-E8C1CA5D3075}" presName="composite" presStyleCnt="0"/>
      <dgm:spPr/>
    </dgm:pt>
    <dgm:pt modelId="{12ED5DF6-F486-7947-B963-E6D70916116E}" type="pres">
      <dgm:prSet presAssocID="{3E5F28A6-F526-4344-A30F-E8C1CA5D3075}" presName="parentText" presStyleLbl="alignNode1" presStyleIdx="1" presStyleCnt="4">
        <dgm:presLayoutVars>
          <dgm:chMax val="1"/>
          <dgm:bulletEnabled val="1"/>
        </dgm:presLayoutVars>
      </dgm:prSet>
      <dgm:spPr/>
    </dgm:pt>
    <dgm:pt modelId="{A2732549-DBF0-9040-B9A6-063D0073E196}" type="pres">
      <dgm:prSet presAssocID="{3E5F28A6-F526-4344-A30F-E8C1CA5D3075}" presName="descendantText" presStyleLbl="alignAcc1" presStyleIdx="1" presStyleCnt="4">
        <dgm:presLayoutVars>
          <dgm:bulletEnabled val="1"/>
        </dgm:presLayoutVars>
      </dgm:prSet>
      <dgm:spPr/>
    </dgm:pt>
    <dgm:pt modelId="{CBE524F1-9D77-B84E-B816-DA5F5C453A6C}" type="pres">
      <dgm:prSet presAssocID="{CDB06B34-4D8B-A042-854C-A38878F6F5C2}" presName="sp" presStyleCnt="0"/>
      <dgm:spPr/>
    </dgm:pt>
    <dgm:pt modelId="{4F860746-7657-1F4A-AB05-F2AE44A8B17E}" type="pres">
      <dgm:prSet presAssocID="{A5D705E2-13AB-3B45-A28F-BF74B317B3C3}" presName="composite" presStyleCnt="0"/>
      <dgm:spPr/>
    </dgm:pt>
    <dgm:pt modelId="{335EA7B4-B6A9-5C4C-8A66-389F301AEC54}" type="pres">
      <dgm:prSet presAssocID="{A5D705E2-13AB-3B45-A28F-BF74B317B3C3}" presName="parentText" presStyleLbl="alignNode1" presStyleIdx="2" presStyleCnt="4">
        <dgm:presLayoutVars>
          <dgm:chMax val="1"/>
          <dgm:bulletEnabled val="1"/>
        </dgm:presLayoutVars>
      </dgm:prSet>
      <dgm:spPr/>
    </dgm:pt>
    <dgm:pt modelId="{98873DA3-6AB5-2443-8380-AEBC1BA728C6}" type="pres">
      <dgm:prSet presAssocID="{A5D705E2-13AB-3B45-A28F-BF74B317B3C3}" presName="descendantText" presStyleLbl="alignAcc1" presStyleIdx="2" presStyleCnt="4">
        <dgm:presLayoutVars>
          <dgm:bulletEnabled val="1"/>
        </dgm:presLayoutVars>
      </dgm:prSet>
      <dgm:spPr/>
    </dgm:pt>
    <dgm:pt modelId="{89468284-2995-8D4F-82AC-03F2F6360DB2}" type="pres">
      <dgm:prSet presAssocID="{E512938B-581F-384E-84FA-7A915117494A}" presName="sp" presStyleCnt="0"/>
      <dgm:spPr/>
    </dgm:pt>
    <dgm:pt modelId="{93B5BD8C-73F2-8745-B76E-F19DC2174133}" type="pres">
      <dgm:prSet presAssocID="{B940A8A4-70AF-3D4A-8C1F-5891C181A6E7}" presName="composite" presStyleCnt="0"/>
      <dgm:spPr/>
    </dgm:pt>
    <dgm:pt modelId="{748EE8EC-99F4-4B4B-B035-D436302BC6BE}" type="pres">
      <dgm:prSet presAssocID="{B940A8A4-70AF-3D4A-8C1F-5891C181A6E7}" presName="parentText" presStyleLbl="alignNode1" presStyleIdx="3" presStyleCnt="4">
        <dgm:presLayoutVars>
          <dgm:chMax val="1"/>
          <dgm:bulletEnabled val="1"/>
        </dgm:presLayoutVars>
      </dgm:prSet>
      <dgm:spPr/>
    </dgm:pt>
    <dgm:pt modelId="{4A939310-78A2-4C4C-9699-F46AA5724A95}" type="pres">
      <dgm:prSet presAssocID="{B940A8A4-70AF-3D4A-8C1F-5891C181A6E7}" presName="descendantText" presStyleLbl="alignAcc1" presStyleIdx="3" presStyleCnt="4">
        <dgm:presLayoutVars>
          <dgm:bulletEnabled val="1"/>
        </dgm:presLayoutVars>
      </dgm:prSet>
      <dgm:spPr/>
    </dgm:pt>
  </dgm:ptLst>
  <dgm:cxnLst>
    <dgm:cxn modelId="{67F49709-3A3F-9841-A484-3719A2C23119}" type="presOf" srcId="{B940A8A4-70AF-3D4A-8C1F-5891C181A6E7}" destId="{748EE8EC-99F4-4B4B-B035-D436302BC6BE}" srcOrd="0" destOrd="0" presId="urn:microsoft.com/office/officeart/2005/8/layout/chevron2"/>
    <dgm:cxn modelId="{37137D24-9FD5-DE46-80E0-8D4ECBED6835}" srcId="{616DCA5C-55E4-D44A-A7F2-2ECC2F42A2AA}" destId="{A5D705E2-13AB-3B45-A28F-BF74B317B3C3}" srcOrd="2" destOrd="0" parTransId="{CA189DA1-CCDF-0543-8D72-A837EDF20B49}" sibTransId="{E512938B-581F-384E-84FA-7A915117494A}"/>
    <dgm:cxn modelId="{499BBE3B-A6C7-4444-8710-F297624DBC70}" type="presOf" srcId="{B87EF9AE-6378-9241-9CAD-B87C2335DA28}" destId="{4A939310-78A2-4C4C-9699-F46AA5724A95}" srcOrd="0" destOrd="0" presId="urn:microsoft.com/office/officeart/2005/8/layout/chevron2"/>
    <dgm:cxn modelId="{0F54CB41-1936-C14A-9A17-0AC812982C1C}" srcId="{3E5F28A6-F526-4344-A30F-E8C1CA5D3075}" destId="{9EDA477D-0D3B-7A40-B696-F468582D87E1}" srcOrd="0" destOrd="0" parTransId="{77639779-1B50-FD44-8600-2DFF4447C799}" sibTransId="{93DC11E0-4C72-7A43-85CB-3633D54516F4}"/>
    <dgm:cxn modelId="{CB1E0062-AF2C-3C4F-94F0-B25502127631}" type="presOf" srcId="{616DCA5C-55E4-D44A-A7F2-2ECC2F42A2AA}" destId="{3AE8CF3D-B3DD-8F47-98BB-6169F6D03A01}" srcOrd="0" destOrd="0" presId="urn:microsoft.com/office/officeart/2005/8/layout/chevron2"/>
    <dgm:cxn modelId="{3C20C063-48C3-134B-959F-B5EDDDACB360}" type="presOf" srcId="{3E5F28A6-F526-4344-A30F-E8C1CA5D3075}" destId="{12ED5DF6-F486-7947-B963-E6D70916116E}" srcOrd="0" destOrd="0" presId="urn:microsoft.com/office/officeart/2005/8/layout/chevron2"/>
    <dgm:cxn modelId="{BE157065-B1C5-9849-AAAC-E560940F70DF}" srcId="{616DCA5C-55E4-D44A-A7F2-2ECC2F42A2AA}" destId="{81A60347-0A5C-264E-83DC-A12AD09A7B1D}" srcOrd="0" destOrd="0" parTransId="{D699F4D2-18F9-4E4E-A54F-BAF60C30FC1A}" sibTransId="{C24DA343-01AF-914C-B419-E2FB087F46DA}"/>
    <dgm:cxn modelId="{7E5D2C84-F255-F849-8523-BF072C4E7AB4}" srcId="{616DCA5C-55E4-D44A-A7F2-2ECC2F42A2AA}" destId="{3E5F28A6-F526-4344-A30F-E8C1CA5D3075}" srcOrd="1" destOrd="0" parTransId="{A19C25F5-8BA5-D349-90A6-99ED57C8038F}" sibTransId="{CDB06B34-4D8B-A042-854C-A38878F6F5C2}"/>
    <dgm:cxn modelId="{B7630A87-835F-0D4C-A964-AC7A97E82D33}" type="presOf" srcId="{9EDA477D-0D3B-7A40-B696-F468582D87E1}" destId="{A2732549-DBF0-9040-B9A6-063D0073E196}" srcOrd="0" destOrd="0" presId="urn:microsoft.com/office/officeart/2005/8/layout/chevron2"/>
    <dgm:cxn modelId="{4B182298-C8FA-2C41-872C-1B0047A48E1A}" type="presOf" srcId="{AE96FEAD-BFA8-0740-8ABB-F49597B02D79}" destId="{21B3BACA-5F9A-FE4E-BE56-F1A7D9234D11}" srcOrd="0" destOrd="0" presId="urn:microsoft.com/office/officeart/2005/8/layout/chevron2"/>
    <dgm:cxn modelId="{795CF79B-F85E-9048-9AB0-86F6A9BBAFC1}" type="presOf" srcId="{A5D705E2-13AB-3B45-A28F-BF74B317B3C3}" destId="{335EA7B4-B6A9-5C4C-8A66-389F301AEC54}" srcOrd="0" destOrd="0" presId="urn:microsoft.com/office/officeart/2005/8/layout/chevron2"/>
    <dgm:cxn modelId="{53E63EBF-66F6-B446-B4AD-8D83D4C83A4C}" type="presOf" srcId="{81A60347-0A5C-264E-83DC-A12AD09A7B1D}" destId="{ADBF02B5-8487-6A43-9630-DCCB2CBFEB6B}" srcOrd="0" destOrd="0" presId="urn:microsoft.com/office/officeart/2005/8/layout/chevron2"/>
    <dgm:cxn modelId="{DE0D85CB-66C3-D04D-B20F-1B9CA0ED4D71}" srcId="{616DCA5C-55E4-D44A-A7F2-2ECC2F42A2AA}" destId="{B940A8A4-70AF-3D4A-8C1F-5891C181A6E7}" srcOrd="3" destOrd="0" parTransId="{B6CE7339-C894-A145-9B1F-4FA906E4761A}" sibTransId="{E1BBCF65-23D1-2A4F-B4E7-BE41B9FC43B1}"/>
    <dgm:cxn modelId="{358A83DA-E218-414E-A294-654704CE372F}" srcId="{A5D705E2-13AB-3B45-A28F-BF74B317B3C3}" destId="{279952B6-16C9-2649-AB23-13A1E861F242}" srcOrd="0" destOrd="0" parTransId="{F1950B40-A5CC-174D-947F-9D8A9C9850EC}" sibTransId="{002CD514-421D-784A-9500-CF9A03124CD3}"/>
    <dgm:cxn modelId="{3D9F2AE7-CC61-BC45-827E-5EC4EA0CE227}" type="presOf" srcId="{279952B6-16C9-2649-AB23-13A1E861F242}" destId="{98873DA3-6AB5-2443-8380-AEBC1BA728C6}" srcOrd="0" destOrd="0" presId="urn:microsoft.com/office/officeart/2005/8/layout/chevron2"/>
    <dgm:cxn modelId="{F0592FF6-E265-A248-B287-5ECFDE0E91CF}" srcId="{81A60347-0A5C-264E-83DC-A12AD09A7B1D}" destId="{AE96FEAD-BFA8-0740-8ABB-F49597B02D79}" srcOrd="0" destOrd="0" parTransId="{3D5C268D-4DB9-0A41-89B6-D228441E5C19}" sibTransId="{BF4E16A3-3728-2847-9BF6-2032186BD212}"/>
    <dgm:cxn modelId="{E6DAFCF7-7C81-4542-ADD1-4381022C4021}" srcId="{B940A8A4-70AF-3D4A-8C1F-5891C181A6E7}" destId="{B87EF9AE-6378-9241-9CAD-B87C2335DA28}" srcOrd="0" destOrd="0" parTransId="{496A191E-80A7-4440-9E5A-A4051319C5BA}" sibTransId="{B42CFE9D-C2C4-D64D-A2D3-35C7AFF041EC}"/>
    <dgm:cxn modelId="{6ED42679-6AF2-F742-90F1-EFB7710CC5EA}" type="presParOf" srcId="{3AE8CF3D-B3DD-8F47-98BB-6169F6D03A01}" destId="{0FD73D93-4356-514B-B15F-91A0B8FEDF15}" srcOrd="0" destOrd="0" presId="urn:microsoft.com/office/officeart/2005/8/layout/chevron2"/>
    <dgm:cxn modelId="{06EB4BC7-6035-014A-A7F3-0D8668C5DAEB}" type="presParOf" srcId="{0FD73D93-4356-514B-B15F-91A0B8FEDF15}" destId="{ADBF02B5-8487-6A43-9630-DCCB2CBFEB6B}" srcOrd="0" destOrd="0" presId="urn:microsoft.com/office/officeart/2005/8/layout/chevron2"/>
    <dgm:cxn modelId="{A970BA0F-A7B4-7946-81D5-0A75505C44DF}" type="presParOf" srcId="{0FD73D93-4356-514B-B15F-91A0B8FEDF15}" destId="{21B3BACA-5F9A-FE4E-BE56-F1A7D9234D11}" srcOrd="1" destOrd="0" presId="urn:microsoft.com/office/officeart/2005/8/layout/chevron2"/>
    <dgm:cxn modelId="{E6FD5B79-96AF-C640-B761-B3F543FBC127}" type="presParOf" srcId="{3AE8CF3D-B3DD-8F47-98BB-6169F6D03A01}" destId="{3172B152-791C-E344-A38D-C7D2DD6A46AF}" srcOrd="1" destOrd="0" presId="urn:microsoft.com/office/officeart/2005/8/layout/chevron2"/>
    <dgm:cxn modelId="{561D5114-97E7-644F-8B77-927C009B2C6B}" type="presParOf" srcId="{3AE8CF3D-B3DD-8F47-98BB-6169F6D03A01}" destId="{30DD641C-8EB4-644E-BBCF-6FB9E98AEDE7}" srcOrd="2" destOrd="0" presId="urn:microsoft.com/office/officeart/2005/8/layout/chevron2"/>
    <dgm:cxn modelId="{90F6B4F5-FCE7-A344-9B82-9560A24EAD71}" type="presParOf" srcId="{30DD641C-8EB4-644E-BBCF-6FB9E98AEDE7}" destId="{12ED5DF6-F486-7947-B963-E6D70916116E}" srcOrd="0" destOrd="0" presId="urn:microsoft.com/office/officeart/2005/8/layout/chevron2"/>
    <dgm:cxn modelId="{AA6A76BA-2015-1949-B7C8-1F523908060E}" type="presParOf" srcId="{30DD641C-8EB4-644E-BBCF-6FB9E98AEDE7}" destId="{A2732549-DBF0-9040-B9A6-063D0073E196}" srcOrd="1" destOrd="0" presId="urn:microsoft.com/office/officeart/2005/8/layout/chevron2"/>
    <dgm:cxn modelId="{E63ADDB3-5EF2-B74A-A47F-27ADA4761217}" type="presParOf" srcId="{3AE8CF3D-B3DD-8F47-98BB-6169F6D03A01}" destId="{CBE524F1-9D77-B84E-B816-DA5F5C453A6C}" srcOrd="3" destOrd="0" presId="urn:microsoft.com/office/officeart/2005/8/layout/chevron2"/>
    <dgm:cxn modelId="{8CE8FE7A-3D9D-5547-9037-4432B41648D8}" type="presParOf" srcId="{3AE8CF3D-B3DD-8F47-98BB-6169F6D03A01}" destId="{4F860746-7657-1F4A-AB05-F2AE44A8B17E}" srcOrd="4" destOrd="0" presId="urn:microsoft.com/office/officeart/2005/8/layout/chevron2"/>
    <dgm:cxn modelId="{9D1D9A17-21BE-A644-886B-91CFCAF417EC}" type="presParOf" srcId="{4F860746-7657-1F4A-AB05-F2AE44A8B17E}" destId="{335EA7B4-B6A9-5C4C-8A66-389F301AEC54}" srcOrd="0" destOrd="0" presId="urn:microsoft.com/office/officeart/2005/8/layout/chevron2"/>
    <dgm:cxn modelId="{6466030A-16D1-DA48-AE94-08D5786C16F2}" type="presParOf" srcId="{4F860746-7657-1F4A-AB05-F2AE44A8B17E}" destId="{98873DA3-6AB5-2443-8380-AEBC1BA728C6}" srcOrd="1" destOrd="0" presId="urn:microsoft.com/office/officeart/2005/8/layout/chevron2"/>
    <dgm:cxn modelId="{E8D7155B-74F3-1A4B-9E1D-7F15F9D15ECB}" type="presParOf" srcId="{3AE8CF3D-B3DD-8F47-98BB-6169F6D03A01}" destId="{89468284-2995-8D4F-82AC-03F2F6360DB2}" srcOrd="5" destOrd="0" presId="urn:microsoft.com/office/officeart/2005/8/layout/chevron2"/>
    <dgm:cxn modelId="{0F08BADF-9C1C-9F45-99A9-5F0A30C2E7B1}" type="presParOf" srcId="{3AE8CF3D-B3DD-8F47-98BB-6169F6D03A01}" destId="{93B5BD8C-73F2-8745-B76E-F19DC2174133}" srcOrd="6" destOrd="0" presId="urn:microsoft.com/office/officeart/2005/8/layout/chevron2"/>
    <dgm:cxn modelId="{A59FF23D-A3FD-8A47-8527-D2005FFE7497}" type="presParOf" srcId="{93B5BD8C-73F2-8745-B76E-F19DC2174133}" destId="{748EE8EC-99F4-4B4B-B035-D436302BC6BE}" srcOrd="0" destOrd="0" presId="urn:microsoft.com/office/officeart/2005/8/layout/chevron2"/>
    <dgm:cxn modelId="{E219EDB4-82E3-784D-85D2-E4ABE6A603D1}" type="presParOf" srcId="{93B5BD8C-73F2-8745-B76E-F19DC2174133}" destId="{4A939310-78A2-4C4C-9699-F46AA5724A9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CE8EDD-F4A5-7943-8A80-BA34EF7109DE}" type="doc">
      <dgm:prSet loTypeId="urn:microsoft.com/office/officeart/2005/8/layout/vList5" loCatId="" qsTypeId="urn:microsoft.com/office/officeart/2005/8/quickstyle/simple1" qsCatId="simple" csTypeId="urn:microsoft.com/office/officeart/2005/8/colors/accent3_2" csCatId="accent3" phldr="1"/>
      <dgm:spPr/>
      <dgm:t>
        <a:bodyPr/>
        <a:lstStyle/>
        <a:p>
          <a:endParaRPr lang="en-US"/>
        </a:p>
      </dgm:t>
    </dgm:pt>
    <dgm:pt modelId="{425E84F5-459E-8249-993A-98804CF8C014}">
      <dgm:prSet phldrT="[Text]" custT="1"/>
      <dgm:spPr/>
      <dgm:t>
        <a:bodyPr/>
        <a:lstStyle/>
        <a:p>
          <a:pPr rtl="0"/>
          <a:r>
            <a:rPr lang="en-US" sz="2400" dirty="0">
              <a:latin typeface="Amazon Ember" panose="020B0603020204020204" pitchFamily="34" charset="0"/>
              <a:ea typeface="Amazon Ember" panose="020B0603020204020204" pitchFamily="34" charset="0"/>
              <a:cs typeface="Amazon Ember" panose="020B0603020204020204" pitchFamily="34" charset="0"/>
            </a:rPr>
            <a:t>Ease of Use</a:t>
          </a:r>
        </a:p>
      </dgm:t>
    </dgm:pt>
    <dgm:pt modelId="{F5721963-5710-3545-B22A-43679531BA6B}" type="parTrans" cxnId="{14B5FAD6-C4A8-A041-814A-58E7EA6FE91B}">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41B5BD7-E5C4-6345-8958-2CAF59DAEA23}" type="sibTrans" cxnId="{14B5FAD6-C4A8-A041-814A-58E7EA6FE91B}">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4C74172-CC16-F647-AD42-E1DF1C64C5CC}">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Imperative, Symbolic and Dynamic APIs</a:t>
          </a:r>
        </a:p>
      </dgm:t>
    </dgm:pt>
    <dgm:pt modelId="{A0716E6B-8D2C-9D4F-AB06-53C41DA6B4CA}" type="parTrans" cxnId="{72322C47-11EA-5D49-8E2E-95FB06B08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FCCE27E-5B61-DD4A-B6BD-6B5819D08467}" type="sibTrans" cxnId="{72322C47-11EA-5D49-8E2E-95FB06B08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8B55D6C-B612-3C42-8C01-0BED23DA5909}">
      <dgm:prSet phldrT="[Text]" custT="1"/>
      <dgm:spPr/>
      <dgm:t>
        <a:bodyPr/>
        <a:lstStyle/>
        <a:p>
          <a:pPr rtl="0"/>
          <a:r>
            <a:rPr lang="en-US" sz="2400" dirty="0">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2F2B109F-9B0D-AE4F-9868-F154959049D2}" type="parTrans" cxnId="{B7E1FF65-DD30-3C4E-9E0A-42A5518D7D3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531C9FF-104B-1F40-8FBF-0AEE39F16B3F}" type="sibTrans" cxnId="{B7E1FF65-DD30-3C4E-9E0A-42A5518D7D3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196635E-B568-DA41-A292-8F0F57F2F8CB}">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Optimized for CPU, GPU, ARM (and more)</a:t>
          </a:r>
        </a:p>
      </dgm:t>
    </dgm:pt>
    <dgm:pt modelId="{A94A8E6F-6679-EE4D-901C-88D6FD6FFFE7}" type="parTrans" cxnId="{3A45AFD2-A45B-EC4D-8261-632408279C8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EF371E67-56EF-2948-BDF7-2D643D41B297}" type="sibTrans" cxnId="{3A45AFD2-A45B-EC4D-8261-632408279C8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ECE4BCC-4440-974C-B850-3E7A375DFA31}">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APIs in Python, Scala, C, C++, R (and more)</a:t>
          </a:r>
        </a:p>
      </dgm:t>
    </dgm:pt>
    <dgm:pt modelId="{88732D7C-F07F-714E-878E-B6DEA25F5649}" type="parTrans" cxnId="{0B7426D4-5DD6-C04F-B289-54E039E3776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7005F5-E8C3-8E4A-81E7-78A052D63532}" type="sibTrans" cxnId="{0B7426D4-5DD6-C04F-B289-54E039E3776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62C6F89-272B-974A-87DC-D0E37D72162F}">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Examples and tutorials</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dgm:t>
    </dgm:pt>
    <dgm:pt modelId="{BC3C4697-8176-C943-B8D6-D74129ADDDBA}" type="parTrans" cxnId="{7A98DD8D-5812-794C-AF73-CA33464541E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4FAD4E5-F466-E64A-B76B-70C8A56DB406}" type="sibTrans" cxnId="{7A98DD8D-5812-794C-AF73-CA33464541E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5AC1261-6E35-1447-9B30-93792D84B76C}">
      <dgm:prSet phldrT="[Text]" custT="1"/>
      <dgm:spPr/>
      <dgm: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Portability</a:t>
          </a:r>
        </a:p>
      </dgm:t>
    </dgm:pt>
    <dgm:pt modelId="{598C1F5A-C28B-1D4A-BE74-32633DD696D5}" type="parTrans" cxnId="{CFB96A2C-3DEE-C440-B037-91B46894361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B83780D-D0EF-674E-BC0B-2AD421411814}" type="sibTrans" cxnId="{CFB96A2C-3DEE-C440-B037-91B46894361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08D088B-F206-1748-8475-A1647EF1745F}">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Train on cloud, predict on edge</a:t>
          </a:r>
        </a:p>
      </dgm:t>
    </dgm:pt>
    <dgm:pt modelId="{D5EF9A45-A230-F549-99BC-FA3FA4092491}" type="parTrans" cxnId="{2FFAD3BF-316C-5140-B27A-EAB479C71A6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869FD74A-872A-7C48-912C-1C97839FFB49}" type="sibTrans" cxnId="{2FFAD3BF-316C-5140-B27A-EAB479C71A6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3CCDF93-39FE-0D40-99B9-76E62F60D0CB}">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Highly scalable distributed training</a:t>
          </a:r>
        </a:p>
      </dgm:t>
    </dgm:pt>
    <dgm:pt modelId="{8B8561DE-61FD-B24E-A78A-9E2291E0F98C}" type="parTrans" cxnId="{63E92C52-3659-E241-BA57-119C3BAFD7C7}">
      <dgm:prSet/>
      <dgm:spPr/>
      <dgm:t>
        <a:bodyPr/>
        <a:lstStyle/>
        <a:p>
          <a:endParaRPr lang="en-US"/>
        </a:p>
      </dgm:t>
    </dgm:pt>
    <dgm:pt modelId="{18062BBB-2F5D-0843-88B4-B846D0772CB7}" type="sibTrans" cxnId="{63E92C52-3659-E241-BA57-119C3BAFD7C7}">
      <dgm:prSet/>
      <dgm:spPr/>
      <dgm:t>
        <a:bodyPr/>
        <a:lstStyle/>
        <a:p>
          <a:endParaRPr lang="en-US"/>
        </a:p>
      </dgm:t>
    </dgm:pt>
    <dgm:pt modelId="{D292753B-B2BD-8F43-AD3E-BEE733060D97}">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ONNX support</a:t>
          </a:r>
        </a:p>
      </dgm:t>
    </dgm:pt>
    <dgm:pt modelId="{1F7EA76D-BD72-7446-AEEE-99E7CA88A17F}" type="parTrans" cxnId="{D7BC997C-3B08-2248-897E-BF335FEAEE93}">
      <dgm:prSet/>
      <dgm:spPr/>
      <dgm:t>
        <a:bodyPr/>
        <a:lstStyle/>
        <a:p>
          <a:endParaRPr lang="en-US"/>
        </a:p>
      </dgm:t>
    </dgm:pt>
    <dgm:pt modelId="{8F5ABAC2-53E0-4C41-93C0-2C689D8E2419}" type="sibTrans" cxnId="{D7BC997C-3B08-2248-897E-BF335FEAEE93}">
      <dgm:prSet/>
      <dgm:spPr/>
      <dgm:t>
        <a:bodyPr/>
        <a:lstStyle/>
        <a:p>
          <a:endParaRPr lang="en-US"/>
        </a:p>
      </dgm:t>
    </dgm:pt>
    <dgm:pt modelId="{55953A1B-5D28-1F4E-B429-E77E728BE50D}">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Quantization, Sparse, NCCL, and more…</a:t>
          </a:r>
        </a:p>
      </dgm:t>
    </dgm:pt>
    <dgm:pt modelId="{78B49415-ECEF-6441-BB61-79386A174FD1}" type="parTrans" cxnId="{CA62C8AA-C13C-154C-B860-CA96751FFE66}">
      <dgm:prSet/>
      <dgm:spPr/>
      <dgm:t>
        <a:bodyPr/>
        <a:lstStyle/>
        <a:p>
          <a:endParaRPr lang="en-US"/>
        </a:p>
      </dgm:t>
    </dgm:pt>
    <dgm:pt modelId="{A8D57C7E-E152-4644-AE81-A3C8A393F2E5}" type="sibTrans" cxnId="{CA62C8AA-C13C-154C-B860-CA96751FFE66}">
      <dgm:prSet/>
      <dgm:spPr/>
      <dgm:t>
        <a:bodyPr/>
        <a:lstStyle/>
        <a:p>
          <a:endParaRPr lang="en-US"/>
        </a:p>
      </dgm:t>
    </dgm:pt>
    <dgm:pt modelId="{4F709D2C-7851-5F40-8C04-83BBDF7ABDC0}">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Model serving framework</a:t>
          </a:r>
        </a:p>
      </dgm:t>
    </dgm:pt>
    <dgm:pt modelId="{43BF9808-4F88-F944-9EBF-AC566AA57971}" type="parTrans" cxnId="{D2E580B2-E819-A348-B726-EDDD7F8A7CCA}">
      <dgm:prSet/>
      <dgm:spPr/>
      <dgm:t>
        <a:bodyPr/>
        <a:lstStyle/>
        <a:p>
          <a:endParaRPr lang="en-US"/>
        </a:p>
      </dgm:t>
    </dgm:pt>
    <dgm:pt modelId="{A6D4DF54-2458-BE46-A881-CC17EE526AD9}" type="sibTrans" cxnId="{D2E580B2-E819-A348-B726-EDDD7F8A7CCA}">
      <dgm:prSet/>
      <dgm:spPr/>
      <dgm:t>
        <a:bodyPr/>
        <a:lstStyle/>
        <a:p>
          <a:endParaRPr lang="en-US"/>
        </a:p>
      </dgm:t>
    </dgm:pt>
    <dgm:pt modelId="{0BC18310-9707-7A46-9EB0-948C57CB5562}" type="pres">
      <dgm:prSet presAssocID="{6FCE8EDD-F4A5-7943-8A80-BA34EF7109DE}" presName="Name0" presStyleCnt="0">
        <dgm:presLayoutVars>
          <dgm:dir/>
          <dgm:animLvl val="lvl"/>
          <dgm:resizeHandles val="exact"/>
        </dgm:presLayoutVars>
      </dgm:prSet>
      <dgm:spPr/>
    </dgm:pt>
    <dgm:pt modelId="{FABAA5D7-DA3F-ED49-A327-ED7E38678EEA}" type="pres">
      <dgm:prSet presAssocID="{425E84F5-459E-8249-993A-98804CF8C014}" presName="linNode" presStyleCnt="0"/>
      <dgm:spPr/>
    </dgm:pt>
    <dgm:pt modelId="{A3797F35-C3A1-3E4A-A665-42EBAB932F9F}" type="pres">
      <dgm:prSet presAssocID="{425E84F5-459E-8249-993A-98804CF8C014}" presName="parentText" presStyleLbl="node1" presStyleIdx="0" presStyleCnt="3">
        <dgm:presLayoutVars>
          <dgm:chMax val="1"/>
          <dgm:bulletEnabled val="1"/>
        </dgm:presLayoutVars>
      </dgm:prSet>
      <dgm:spPr/>
    </dgm:pt>
    <dgm:pt modelId="{6B306598-CA1E-0545-953D-0D2594B25666}" type="pres">
      <dgm:prSet presAssocID="{425E84F5-459E-8249-993A-98804CF8C014}" presName="descendantText" presStyleLbl="alignAccFollowNode1" presStyleIdx="0" presStyleCnt="3">
        <dgm:presLayoutVars>
          <dgm:bulletEnabled val="1"/>
        </dgm:presLayoutVars>
      </dgm:prSet>
      <dgm:spPr/>
    </dgm:pt>
    <dgm:pt modelId="{E01F51F6-A131-C14E-8C42-4D85FDFA2481}" type="pres">
      <dgm:prSet presAssocID="{A41B5BD7-E5C4-6345-8958-2CAF59DAEA23}" presName="sp" presStyleCnt="0"/>
      <dgm:spPr/>
    </dgm:pt>
    <dgm:pt modelId="{5D36F859-0007-F447-9DE8-226F71A73AD7}" type="pres">
      <dgm:prSet presAssocID="{58B55D6C-B612-3C42-8C01-0BED23DA5909}" presName="linNode" presStyleCnt="0"/>
      <dgm:spPr/>
    </dgm:pt>
    <dgm:pt modelId="{33DE3896-EDEC-1A47-8D2B-6B6BBD668483}" type="pres">
      <dgm:prSet presAssocID="{58B55D6C-B612-3C42-8C01-0BED23DA5909}" presName="parentText" presStyleLbl="node1" presStyleIdx="1" presStyleCnt="3">
        <dgm:presLayoutVars>
          <dgm:chMax val="1"/>
          <dgm:bulletEnabled val="1"/>
        </dgm:presLayoutVars>
      </dgm:prSet>
      <dgm:spPr/>
    </dgm:pt>
    <dgm:pt modelId="{D4CF8C7B-D79A-6846-90FA-611E326A7AF8}" type="pres">
      <dgm:prSet presAssocID="{58B55D6C-B612-3C42-8C01-0BED23DA5909}" presName="descendantText" presStyleLbl="alignAccFollowNode1" presStyleIdx="1" presStyleCnt="3">
        <dgm:presLayoutVars>
          <dgm:bulletEnabled val="1"/>
        </dgm:presLayoutVars>
      </dgm:prSet>
      <dgm:spPr/>
    </dgm:pt>
    <dgm:pt modelId="{C1108C28-63D9-1D4D-A075-11229DE6A1F7}" type="pres">
      <dgm:prSet presAssocID="{C531C9FF-104B-1F40-8FBF-0AEE39F16B3F}" presName="sp" presStyleCnt="0"/>
      <dgm:spPr/>
    </dgm:pt>
    <dgm:pt modelId="{494C8AD0-78E9-8040-B0BF-FBE9ECDF4425}" type="pres">
      <dgm:prSet presAssocID="{75AC1261-6E35-1447-9B30-93792D84B76C}" presName="linNode" presStyleCnt="0"/>
      <dgm:spPr/>
    </dgm:pt>
    <dgm:pt modelId="{AEC7898E-B7DC-1B4E-9A16-C924DE306E67}" type="pres">
      <dgm:prSet presAssocID="{75AC1261-6E35-1447-9B30-93792D84B76C}" presName="parentText" presStyleLbl="node1" presStyleIdx="2" presStyleCnt="3">
        <dgm:presLayoutVars>
          <dgm:chMax val="1"/>
          <dgm:bulletEnabled val="1"/>
        </dgm:presLayoutVars>
      </dgm:prSet>
      <dgm:spPr/>
    </dgm:pt>
    <dgm:pt modelId="{D3E5A4E2-5FBE-BB49-84D7-89918F502AC1}" type="pres">
      <dgm:prSet presAssocID="{75AC1261-6E35-1447-9B30-93792D84B76C}" presName="descendantText" presStyleLbl="alignAccFollowNode1" presStyleIdx="2" presStyleCnt="3">
        <dgm:presLayoutVars>
          <dgm:bulletEnabled val="1"/>
        </dgm:presLayoutVars>
      </dgm:prSet>
      <dgm:spPr/>
    </dgm:pt>
  </dgm:ptLst>
  <dgm:cxnLst>
    <dgm:cxn modelId="{17264F02-3E40-C042-9E6B-36096965B534}" type="presOf" srcId="{0ECE4BCC-4440-974C-B850-3E7A375DFA31}" destId="{6B306598-CA1E-0545-953D-0D2594B25666}" srcOrd="0" destOrd="1" presId="urn:microsoft.com/office/officeart/2005/8/layout/vList5"/>
    <dgm:cxn modelId="{39FC5010-1A6A-A942-A1BD-8AE04FE318C5}" type="presOf" srcId="{58B55D6C-B612-3C42-8C01-0BED23DA5909}" destId="{33DE3896-EDEC-1A47-8D2B-6B6BBD668483}" srcOrd="0" destOrd="0" presId="urn:microsoft.com/office/officeart/2005/8/layout/vList5"/>
    <dgm:cxn modelId="{14C56C23-B7CC-AF4B-8A4C-3D8B34313E5B}" type="presOf" srcId="{55953A1B-5D28-1F4E-B429-E77E728BE50D}" destId="{D4CF8C7B-D79A-6846-90FA-611E326A7AF8}" srcOrd="0" destOrd="2" presId="urn:microsoft.com/office/officeart/2005/8/layout/vList5"/>
    <dgm:cxn modelId="{CFB96A2C-3DEE-C440-B037-91B46894361C}" srcId="{6FCE8EDD-F4A5-7943-8A80-BA34EF7109DE}" destId="{75AC1261-6E35-1447-9B30-93792D84B76C}" srcOrd="2" destOrd="0" parTransId="{598C1F5A-C28B-1D4A-BE74-32633DD696D5}" sibTransId="{FB83780D-D0EF-674E-BC0B-2AD421411814}"/>
    <dgm:cxn modelId="{1DC0C22E-2A7F-F54D-8E74-64EE5512A6DC}" type="presOf" srcId="{0196635E-B568-DA41-A292-8F0F57F2F8CB}" destId="{D4CF8C7B-D79A-6846-90FA-611E326A7AF8}" srcOrd="0" destOrd="0" presId="urn:microsoft.com/office/officeart/2005/8/layout/vList5"/>
    <dgm:cxn modelId="{72322C47-11EA-5D49-8E2E-95FB06B081C0}" srcId="{425E84F5-459E-8249-993A-98804CF8C014}" destId="{F4C74172-CC16-F647-AD42-E1DF1C64C5CC}" srcOrd="0" destOrd="0" parTransId="{A0716E6B-8D2C-9D4F-AB06-53C41DA6B4CA}" sibTransId="{6FCCE27E-5B61-DD4A-B6BD-6B5819D08467}"/>
    <dgm:cxn modelId="{63E92C52-3659-E241-BA57-119C3BAFD7C7}" srcId="{58B55D6C-B612-3C42-8C01-0BED23DA5909}" destId="{53CCDF93-39FE-0D40-99B9-76E62F60D0CB}" srcOrd="1" destOrd="0" parTransId="{8B8561DE-61FD-B24E-A78A-9E2291E0F98C}" sibTransId="{18062BBB-2F5D-0843-88B4-B846D0772CB7}"/>
    <dgm:cxn modelId="{BDEA6F5B-C782-EB44-BEED-68A42FA49F46}" type="presOf" srcId="{425E84F5-459E-8249-993A-98804CF8C014}" destId="{A3797F35-C3A1-3E4A-A665-42EBAB932F9F}" srcOrd="0" destOrd="0" presId="urn:microsoft.com/office/officeart/2005/8/layout/vList5"/>
    <dgm:cxn modelId="{B7E1FF65-DD30-3C4E-9E0A-42A5518D7D3D}" srcId="{6FCE8EDD-F4A5-7943-8A80-BA34EF7109DE}" destId="{58B55D6C-B612-3C42-8C01-0BED23DA5909}" srcOrd="1" destOrd="0" parTransId="{2F2B109F-9B0D-AE4F-9868-F154959049D2}" sibTransId="{C531C9FF-104B-1F40-8FBF-0AEE39F16B3F}"/>
    <dgm:cxn modelId="{066DB475-B00E-2A45-AB9A-523C7270D446}" type="presOf" srcId="{562C6F89-272B-974A-87DC-D0E37D72162F}" destId="{6B306598-CA1E-0545-953D-0D2594B25666}" srcOrd="0" destOrd="2" presId="urn:microsoft.com/office/officeart/2005/8/layout/vList5"/>
    <dgm:cxn modelId="{485BE378-EDC2-874D-8206-2F49498E2460}" type="presOf" srcId="{53CCDF93-39FE-0D40-99B9-76E62F60D0CB}" destId="{D4CF8C7B-D79A-6846-90FA-611E326A7AF8}" srcOrd="0" destOrd="1" presId="urn:microsoft.com/office/officeart/2005/8/layout/vList5"/>
    <dgm:cxn modelId="{D7BC997C-3B08-2248-897E-BF335FEAEE93}" srcId="{75AC1261-6E35-1447-9B30-93792D84B76C}" destId="{D292753B-B2BD-8F43-AD3E-BEE733060D97}" srcOrd="2" destOrd="0" parTransId="{1F7EA76D-BD72-7446-AEEE-99E7CA88A17F}" sibTransId="{8F5ABAC2-53E0-4C41-93C0-2C689D8E2419}"/>
    <dgm:cxn modelId="{3ECE6680-C187-2941-B2E3-629F8F0AA33B}" type="presOf" srcId="{6FCE8EDD-F4A5-7943-8A80-BA34EF7109DE}" destId="{0BC18310-9707-7A46-9EB0-948C57CB5562}" srcOrd="0" destOrd="0" presId="urn:microsoft.com/office/officeart/2005/8/layout/vList5"/>
    <dgm:cxn modelId="{7A98DD8D-5812-794C-AF73-CA33464541E7}" srcId="{425E84F5-459E-8249-993A-98804CF8C014}" destId="{562C6F89-272B-974A-87DC-D0E37D72162F}" srcOrd="2" destOrd="0" parTransId="{BC3C4697-8176-C943-B8D6-D74129ADDDBA}" sibTransId="{34FAD4E5-F466-E64A-B76B-70C8A56DB406}"/>
    <dgm:cxn modelId="{C1DC0B97-8F75-454C-BFB3-5B074F9A96CB}" type="presOf" srcId="{4F709D2C-7851-5F40-8C04-83BBDF7ABDC0}" destId="{D3E5A4E2-5FBE-BB49-84D7-89918F502AC1}" srcOrd="0" destOrd="1" presId="urn:microsoft.com/office/officeart/2005/8/layout/vList5"/>
    <dgm:cxn modelId="{CA62C8AA-C13C-154C-B860-CA96751FFE66}" srcId="{58B55D6C-B612-3C42-8C01-0BED23DA5909}" destId="{55953A1B-5D28-1F4E-B429-E77E728BE50D}" srcOrd="2" destOrd="0" parTransId="{78B49415-ECEF-6441-BB61-79386A174FD1}" sibTransId="{A8D57C7E-E152-4644-AE81-A3C8A393F2E5}"/>
    <dgm:cxn modelId="{D2E580B2-E819-A348-B726-EDDD7F8A7CCA}" srcId="{75AC1261-6E35-1447-9B30-93792D84B76C}" destId="{4F709D2C-7851-5F40-8C04-83BBDF7ABDC0}" srcOrd="1" destOrd="0" parTransId="{43BF9808-4F88-F944-9EBF-AC566AA57971}" sibTransId="{A6D4DF54-2458-BE46-A881-CC17EE526AD9}"/>
    <dgm:cxn modelId="{4AC2E4BC-A752-3449-9D35-B6D8EDB9DF0F}" type="presOf" srcId="{F4C74172-CC16-F647-AD42-E1DF1C64C5CC}" destId="{6B306598-CA1E-0545-953D-0D2594B25666}" srcOrd="0" destOrd="0" presId="urn:microsoft.com/office/officeart/2005/8/layout/vList5"/>
    <dgm:cxn modelId="{2FFAD3BF-316C-5140-B27A-EAB479C71A61}" srcId="{75AC1261-6E35-1447-9B30-93792D84B76C}" destId="{308D088B-F206-1748-8475-A1647EF1745F}" srcOrd="0" destOrd="0" parTransId="{D5EF9A45-A230-F549-99BC-FA3FA4092491}" sibTransId="{869FD74A-872A-7C48-912C-1C97839FFB49}"/>
    <dgm:cxn modelId="{259D78D1-BAA6-8048-853B-DED946AA9DE5}" type="presOf" srcId="{308D088B-F206-1748-8475-A1647EF1745F}" destId="{D3E5A4E2-5FBE-BB49-84D7-89918F502AC1}" srcOrd="0" destOrd="0" presId="urn:microsoft.com/office/officeart/2005/8/layout/vList5"/>
    <dgm:cxn modelId="{3A45AFD2-A45B-EC4D-8261-632408279C83}" srcId="{58B55D6C-B612-3C42-8C01-0BED23DA5909}" destId="{0196635E-B568-DA41-A292-8F0F57F2F8CB}" srcOrd="0" destOrd="0" parTransId="{A94A8E6F-6679-EE4D-901C-88D6FD6FFFE7}" sibTransId="{EF371E67-56EF-2948-BDF7-2D643D41B297}"/>
    <dgm:cxn modelId="{0B7426D4-5DD6-C04F-B289-54E039E3776D}" srcId="{425E84F5-459E-8249-993A-98804CF8C014}" destId="{0ECE4BCC-4440-974C-B850-3E7A375DFA31}" srcOrd="1" destOrd="0" parTransId="{88732D7C-F07F-714E-878E-B6DEA25F5649}" sibTransId="{287005F5-E8C3-8E4A-81E7-78A052D63532}"/>
    <dgm:cxn modelId="{14B5FAD6-C4A8-A041-814A-58E7EA6FE91B}" srcId="{6FCE8EDD-F4A5-7943-8A80-BA34EF7109DE}" destId="{425E84F5-459E-8249-993A-98804CF8C014}" srcOrd="0" destOrd="0" parTransId="{F5721963-5710-3545-B22A-43679531BA6B}" sibTransId="{A41B5BD7-E5C4-6345-8958-2CAF59DAEA23}"/>
    <dgm:cxn modelId="{24844BEF-DB3D-6C4C-88F7-0F97802AEEC1}" type="presOf" srcId="{75AC1261-6E35-1447-9B30-93792D84B76C}" destId="{AEC7898E-B7DC-1B4E-9A16-C924DE306E67}" srcOrd="0" destOrd="0" presId="urn:microsoft.com/office/officeart/2005/8/layout/vList5"/>
    <dgm:cxn modelId="{73B0DCF8-C649-6341-A2B1-C3A6CC6C2150}" type="presOf" srcId="{D292753B-B2BD-8F43-AD3E-BEE733060D97}" destId="{D3E5A4E2-5FBE-BB49-84D7-89918F502AC1}" srcOrd="0" destOrd="2" presId="urn:microsoft.com/office/officeart/2005/8/layout/vList5"/>
    <dgm:cxn modelId="{FAF26952-4228-5049-8263-D2A539457186}" type="presParOf" srcId="{0BC18310-9707-7A46-9EB0-948C57CB5562}" destId="{FABAA5D7-DA3F-ED49-A327-ED7E38678EEA}" srcOrd="0" destOrd="0" presId="urn:microsoft.com/office/officeart/2005/8/layout/vList5"/>
    <dgm:cxn modelId="{4B2365A2-DB8D-DB46-9F94-EA2627BAEEF2}" type="presParOf" srcId="{FABAA5D7-DA3F-ED49-A327-ED7E38678EEA}" destId="{A3797F35-C3A1-3E4A-A665-42EBAB932F9F}" srcOrd="0" destOrd="0" presId="urn:microsoft.com/office/officeart/2005/8/layout/vList5"/>
    <dgm:cxn modelId="{D78AB605-BA33-3A48-8832-976C8F734BB0}" type="presParOf" srcId="{FABAA5D7-DA3F-ED49-A327-ED7E38678EEA}" destId="{6B306598-CA1E-0545-953D-0D2594B25666}" srcOrd="1" destOrd="0" presId="urn:microsoft.com/office/officeart/2005/8/layout/vList5"/>
    <dgm:cxn modelId="{6AC00AC1-47B3-A242-A0A2-C92452DCA500}" type="presParOf" srcId="{0BC18310-9707-7A46-9EB0-948C57CB5562}" destId="{E01F51F6-A131-C14E-8C42-4D85FDFA2481}" srcOrd="1" destOrd="0" presId="urn:microsoft.com/office/officeart/2005/8/layout/vList5"/>
    <dgm:cxn modelId="{0B46F784-330A-1F4A-83C2-CB910D6C95F8}" type="presParOf" srcId="{0BC18310-9707-7A46-9EB0-948C57CB5562}" destId="{5D36F859-0007-F447-9DE8-226F71A73AD7}" srcOrd="2" destOrd="0" presId="urn:microsoft.com/office/officeart/2005/8/layout/vList5"/>
    <dgm:cxn modelId="{022A9F00-D3E3-1F4F-86F6-67E88FAFB69E}" type="presParOf" srcId="{5D36F859-0007-F447-9DE8-226F71A73AD7}" destId="{33DE3896-EDEC-1A47-8D2B-6B6BBD668483}" srcOrd="0" destOrd="0" presId="urn:microsoft.com/office/officeart/2005/8/layout/vList5"/>
    <dgm:cxn modelId="{A80BDB72-460A-164D-A3CF-5A4A29070CA2}" type="presParOf" srcId="{5D36F859-0007-F447-9DE8-226F71A73AD7}" destId="{D4CF8C7B-D79A-6846-90FA-611E326A7AF8}" srcOrd="1" destOrd="0" presId="urn:microsoft.com/office/officeart/2005/8/layout/vList5"/>
    <dgm:cxn modelId="{0CEA0154-52BB-E54F-A9A8-1C93348988BC}" type="presParOf" srcId="{0BC18310-9707-7A46-9EB0-948C57CB5562}" destId="{C1108C28-63D9-1D4D-A075-11229DE6A1F7}" srcOrd="3" destOrd="0" presId="urn:microsoft.com/office/officeart/2005/8/layout/vList5"/>
    <dgm:cxn modelId="{6BFC3FF9-1E31-8A47-A834-77B00D502496}" type="presParOf" srcId="{0BC18310-9707-7A46-9EB0-948C57CB5562}" destId="{494C8AD0-78E9-8040-B0BF-FBE9ECDF4425}" srcOrd="4" destOrd="0" presId="urn:microsoft.com/office/officeart/2005/8/layout/vList5"/>
    <dgm:cxn modelId="{CC1C2615-2956-7A46-B88A-993F99ECABC6}" type="presParOf" srcId="{494C8AD0-78E9-8040-B0BF-FBE9ECDF4425}" destId="{AEC7898E-B7DC-1B4E-9A16-C924DE306E67}" srcOrd="0" destOrd="0" presId="urn:microsoft.com/office/officeart/2005/8/layout/vList5"/>
    <dgm:cxn modelId="{E8F80D7C-16AE-EC45-9004-AC066F5994DC}" type="presParOf" srcId="{494C8AD0-78E9-8040-B0BF-FBE9ECDF4425}" destId="{D3E5A4E2-5FBE-BB49-84D7-89918F502A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bg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bg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bg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bg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bg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bg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bg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12D31-5D3C-D645-8B8A-B31709E99192}">
      <dsp:nvSpPr>
        <dsp:cNvPr id="0" name=""/>
        <dsp:cNvSpPr/>
      </dsp:nvSpPr>
      <dsp:spPr>
        <a:xfrm>
          <a:off x="1013855" y="0"/>
          <a:ext cx="3837630" cy="3837630"/>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b="0" kern="1200" dirty="0"/>
            <a:t>AI</a:t>
          </a:r>
        </a:p>
      </dsp:txBody>
      <dsp:txXfrm>
        <a:off x="2262044" y="191881"/>
        <a:ext cx="1341251" cy="575644"/>
      </dsp:txXfrm>
    </dsp:sp>
    <dsp:sp modelId="{A70B5D8B-9A06-B440-AE55-CEA705532989}">
      <dsp:nvSpPr>
        <dsp:cNvPr id="0" name=""/>
        <dsp:cNvSpPr/>
      </dsp:nvSpPr>
      <dsp:spPr>
        <a:xfrm>
          <a:off x="1493559" y="959407"/>
          <a:ext cx="2878222" cy="2878222"/>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Machine Learning</a:t>
          </a:r>
        </a:p>
      </dsp:txBody>
      <dsp:txXfrm>
        <a:off x="2262044" y="1139296"/>
        <a:ext cx="1341251" cy="539666"/>
      </dsp:txXfrm>
    </dsp:sp>
    <dsp:sp modelId="{01C5D250-180A-6542-B9B5-F5D5D1104541}">
      <dsp:nvSpPr>
        <dsp:cNvPr id="0" name=""/>
        <dsp:cNvSpPr/>
      </dsp:nvSpPr>
      <dsp:spPr>
        <a:xfrm>
          <a:off x="1973263" y="1918815"/>
          <a:ext cx="1918815" cy="1918815"/>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Deep Learning</a:t>
          </a:r>
        </a:p>
      </dsp:txBody>
      <dsp:txXfrm>
        <a:off x="2254266" y="2398518"/>
        <a:ext cx="1356807" cy="9594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F02B5-8487-6A43-9630-DCCB2CBFEB6B}">
      <dsp:nvSpPr>
        <dsp:cNvPr id="0" name=""/>
        <dsp:cNvSpPr/>
      </dsp:nvSpPr>
      <dsp:spPr>
        <a:xfrm rot="5400000">
          <a:off x="-150191" y="150982"/>
          <a:ext cx="1001277" cy="70089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SOTA</a:t>
          </a:r>
        </a:p>
      </dsp:txBody>
      <dsp:txXfrm rot="-5400000">
        <a:off x="2" y="351237"/>
        <a:ext cx="700893" cy="300384"/>
      </dsp:txXfrm>
    </dsp:sp>
    <dsp:sp modelId="{21B3BACA-5F9A-FE4E-BE56-F1A7D9234D11}">
      <dsp:nvSpPr>
        <dsp:cNvPr id="0" name=""/>
        <dsp:cNvSpPr/>
      </dsp:nvSpPr>
      <dsp:spPr>
        <a:xfrm rot="5400000">
          <a:off x="4127683" y="-3425998"/>
          <a:ext cx="650830" cy="75044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State of the Art Research (SOTA)</a:t>
          </a:r>
        </a:p>
      </dsp:txBody>
      <dsp:txXfrm rot="-5400000">
        <a:off x="700894" y="32562"/>
        <a:ext cx="7472639" cy="587288"/>
      </dsp:txXfrm>
    </dsp:sp>
    <dsp:sp modelId="{12ED5DF6-F486-7947-B963-E6D70916116E}">
      <dsp:nvSpPr>
        <dsp:cNvPr id="0" name=""/>
        <dsp:cNvSpPr/>
      </dsp:nvSpPr>
      <dsp:spPr>
        <a:xfrm rot="5400000">
          <a:off x="-150191" y="1001338"/>
          <a:ext cx="1001277" cy="70089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Model Zoo</a:t>
          </a:r>
          <a:endParaRPr lang="en-US" sz="700" kern="1200" dirty="0"/>
        </a:p>
      </dsp:txBody>
      <dsp:txXfrm rot="-5400000">
        <a:off x="2" y="1201593"/>
        <a:ext cx="700893" cy="300384"/>
      </dsp:txXfrm>
    </dsp:sp>
    <dsp:sp modelId="{A2732549-DBF0-9040-B9A6-063D0073E196}">
      <dsp:nvSpPr>
        <dsp:cNvPr id="0" name=""/>
        <dsp:cNvSpPr/>
      </dsp:nvSpPr>
      <dsp:spPr>
        <a:xfrm rot="5400000">
          <a:off x="4127683" y="-2575643"/>
          <a:ext cx="650830" cy="75044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Is the pre-trained model available in Model Zoo - </a:t>
          </a:r>
          <a:r>
            <a:rPr lang="en-US" sz="1400" b="0" i="0" kern="1200" dirty="0">
              <a:hlinkClick xmlns:r="http://schemas.openxmlformats.org/officeDocument/2006/relationships" r:id="rId1"/>
            </a:rPr>
            <a:t>https://github.com/onnx/models</a:t>
          </a:r>
          <a:r>
            <a:rPr lang="en-US" sz="1400" b="0" i="0" kern="1200" dirty="0"/>
            <a:t>, </a:t>
          </a:r>
          <a:r>
            <a:rPr lang="en-US" sz="1400" b="0" i="0" kern="1200" dirty="0">
              <a:hlinkClick xmlns:r="http://schemas.openxmlformats.org/officeDocument/2006/relationships" r:id="rId2"/>
            </a:rPr>
            <a:t>https://gluon-cv.mxnet.io/model_zoo/index.html</a:t>
          </a:r>
          <a:r>
            <a:rPr lang="en-US" sz="1400" b="0" i="0" kern="1200" dirty="0"/>
            <a:t>, </a:t>
          </a:r>
          <a:r>
            <a:rPr lang="en-US" sz="1400" b="0" i="0" kern="1200" dirty="0">
              <a:hlinkClick xmlns:r="http://schemas.openxmlformats.org/officeDocument/2006/relationships" r:id="rId3"/>
            </a:rPr>
            <a:t>http://gluon-nlp.mxnet.io/scripts/index.html</a:t>
          </a:r>
          <a:r>
            <a:rPr lang="en-US" sz="1400" b="0" i="0" kern="1200" dirty="0"/>
            <a:t> </a:t>
          </a:r>
          <a:endParaRPr lang="en-US" sz="1400" kern="1200" dirty="0"/>
        </a:p>
      </dsp:txBody>
      <dsp:txXfrm rot="-5400000">
        <a:off x="700894" y="882917"/>
        <a:ext cx="7472639" cy="587288"/>
      </dsp:txXfrm>
    </dsp:sp>
    <dsp:sp modelId="{335EA7B4-B6A9-5C4C-8A66-389F301AEC54}">
      <dsp:nvSpPr>
        <dsp:cNvPr id="0" name=""/>
        <dsp:cNvSpPr/>
      </dsp:nvSpPr>
      <dsp:spPr>
        <a:xfrm rot="5400000">
          <a:off x="-150191" y="1851693"/>
          <a:ext cx="1001277" cy="70089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Transfer Learning / Fine Tuning </a:t>
          </a:r>
          <a:endParaRPr lang="en-US" sz="700" kern="1200" dirty="0"/>
        </a:p>
      </dsp:txBody>
      <dsp:txXfrm rot="-5400000">
        <a:off x="2" y="2051948"/>
        <a:ext cx="700893" cy="300384"/>
      </dsp:txXfrm>
    </dsp:sp>
    <dsp:sp modelId="{98873DA3-6AB5-2443-8380-AEBC1BA728C6}">
      <dsp:nvSpPr>
        <dsp:cNvPr id="0" name=""/>
        <dsp:cNvSpPr/>
      </dsp:nvSpPr>
      <dsp:spPr>
        <a:xfrm rot="5400000">
          <a:off x="4127683" y="-1725287"/>
          <a:ext cx="650830" cy="75044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Extend the pre-trained model – Transfer Learning, Fine Tuning?</a:t>
          </a:r>
        </a:p>
      </dsp:txBody>
      <dsp:txXfrm rot="-5400000">
        <a:off x="700894" y="1733273"/>
        <a:ext cx="7472639" cy="587288"/>
      </dsp:txXfrm>
    </dsp:sp>
    <dsp:sp modelId="{748EE8EC-99F4-4B4B-B035-D436302BC6BE}">
      <dsp:nvSpPr>
        <dsp:cNvPr id="0" name=""/>
        <dsp:cNvSpPr/>
      </dsp:nvSpPr>
      <dsp:spPr>
        <a:xfrm rot="5400000">
          <a:off x="-150191" y="2702049"/>
          <a:ext cx="1001277" cy="70089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Build the Model	</a:t>
          </a:r>
          <a:endParaRPr lang="en-US" sz="700" kern="1200" dirty="0"/>
        </a:p>
      </dsp:txBody>
      <dsp:txXfrm rot="-5400000">
        <a:off x="2" y="2902304"/>
        <a:ext cx="700893" cy="300384"/>
      </dsp:txXfrm>
    </dsp:sp>
    <dsp:sp modelId="{4A939310-78A2-4C4C-9699-F46AA5724A95}">
      <dsp:nvSpPr>
        <dsp:cNvPr id="0" name=""/>
        <dsp:cNvSpPr/>
      </dsp:nvSpPr>
      <dsp:spPr>
        <a:xfrm rot="5400000">
          <a:off x="4127683" y="-874932"/>
          <a:ext cx="650830" cy="75044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Build and Train the model for your problem.</a:t>
          </a:r>
        </a:p>
      </dsp:txBody>
      <dsp:txXfrm rot="-5400000">
        <a:off x="700894" y="2583628"/>
        <a:ext cx="7472639" cy="587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06598-CA1E-0545-953D-0D2594B25666}">
      <dsp:nvSpPr>
        <dsp:cNvPr id="0" name=""/>
        <dsp:cNvSpPr/>
      </dsp:nvSpPr>
      <dsp:spPr>
        <a:xfrm rot="5400000">
          <a:off x="5004082" y="-2005013"/>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Imperative, Symbolic and Dynamic APIs</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APIs in Python, Scala, C, C++, R (and more)</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Examples and tutorials</a:t>
          </a:r>
          <a:endParaRPr lang="en-US" sz="160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rot="-5400000">
        <a:off x="2885704" y="156976"/>
        <a:ext cx="5086529" cy="806161"/>
      </dsp:txXfrm>
    </dsp:sp>
    <dsp:sp modelId="{A3797F35-C3A1-3E4A-A665-42EBAB932F9F}">
      <dsp:nvSpPr>
        <dsp:cNvPr id="0" name=""/>
        <dsp:cNvSpPr/>
      </dsp:nvSpPr>
      <dsp:spPr>
        <a:xfrm>
          <a:off x="0" y="1692"/>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Ease of Use</a:t>
          </a:r>
        </a:p>
      </dsp:txBody>
      <dsp:txXfrm>
        <a:off x="54514" y="56206"/>
        <a:ext cx="2776675" cy="1007701"/>
      </dsp:txXfrm>
    </dsp:sp>
    <dsp:sp modelId="{D4CF8C7B-D79A-6846-90FA-611E326A7AF8}">
      <dsp:nvSpPr>
        <dsp:cNvPr id="0" name=""/>
        <dsp:cNvSpPr/>
      </dsp:nvSpPr>
      <dsp:spPr>
        <a:xfrm rot="5400000">
          <a:off x="5004082" y="-832447"/>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Optimized for CPU, GPU, ARM (and more)</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Highly scalable distributed training</a:t>
          </a:r>
        </a:p>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Quantization, Sparse, NCCL, and more…</a:t>
          </a:r>
        </a:p>
      </dsp:txBody>
      <dsp:txXfrm rot="-5400000">
        <a:off x="2885704" y="1329542"/>
        <a:ext cx="5086529" cy="806161"/>
      </dsp:txXfrm>
    </dsp:sp>
    <dsp:sp modelId="{33DE3896-EDEC-1A47-8D2B-6B6BBD668483}">
      <dsp:nvSpPr>
        <dsp:cNvPr id="0" name=""/>
        <dsp:cNvSpPr/>
      </dsp:nvSpPr>
      <dsp:spPr>
        <a:xfrm>
          <a:off x="0" y="1174258"/>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54514" y="1228772"/>
        <a:ext cx="2776675" cy="1007701"/>
      </dsp:txXfrm>
    </dsp:sp>
    <dsp:sp modelId="{D3E5A4E2-5FBE-BB49-84D7-89918F502AC1}">
      <dsp:nvSpPr>
        <dsp:cNvPr id="0" name=""/>
        <dsp:cNvSpPr/>
      </dsp:nvSpPr>
      <dsp:spPr>
        <a:xfrm rot="5400000">
          <a:off x="5004082" y="340119"/>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Train on cloud, predict on edge</a:t>
          </a:r>
        </a:p>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Model serving framework</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ONNX support</a:t>
          </a:r>
        </a:p>
      </dsp:txBody>
      <dsp:txXfrm rot="-5400000">
        <a:off x="2885704" y="2502109"/>
        <a:ext cx="5086529" cy="806161"/>
      </dsp:txXfrm>
    </dsp:sp>
    <dsp:sp modelId="{AEC7898E-B7DC-1B4E-9A16-C924DE306E67}">
      <dsp:nvSpPr>
        <dsp:cNvPr id="0" name=""/>
        <dsp:cNvSpPr/>
      </dsp:nvSpPr>
      <dsp:spPr>
        <a:xfrm>
          <a:off x="0" y="2346824"/>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Portability</a:t>
          </a:r>
        </a:p>
      </dsp:txBody>
      <dsp:txXfrm>
        <a:off x="54514" y="2401338"/>
        <a:ext cx="2776675" cy="10077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1" y="-778307"/>
          <a:ext cx="6050265" cy="6050265"/>
        </a:xfrm>
        <a:prstGeom prst="blockArc">
          <a:avLst>
            <a:gd name="adj1" fmla="val 18900000"/>
            <a:gd name="adj2" fmla="val 2700000"/>
            <a:gd name="adj3" fmla="val 357"/>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6" cy="408382"/>
      </dsp:txXfrm>
    </dsp:sp>
    <dsp:sp modelId="{3F6D4A8D-9AE1-274B-83C0-5134F90457C8}">
      <dsp:nvSpPr>
        <dsp:cNvPr id="0" name=""/>
        <dsp:cNvSpPr/>
      </dsp:nvSpPr>
      <dsp:spPr>
        <a:xfrm>
          <a:off x="59990" y="153233"/>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6" y="817215"/>
          <a:ext cx="3335338"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6" y="817215"/>
        <a:ext cx="3335338" cy="408382"/>
      </dsp:txXfrm>
    </dsp:sp>
    <dsp:sp modelId="{9420F19B-6A7B-1440-B111-ACC528AF527F}">
      <dsp:nvSpPr>
        <dsp:cNvPr id="0" name=""/>
        <dsp:cNvSpPr/>
      </dsp:nvSpPr>
      <dsp:spPr>
        <a:xfrm>
          <a:off x="429817" y="766167"/>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699"/>
          <a:ext cx="3132675"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699"/>
        <a:ext cx="3132675" cy="408382"/>
      </dsp:txXfrm>
    </dsp:sp>
    <dsp:sp modelId="{76BA6E6C-DA08-F64D-B35C-25477768E5F9}">
      <dsp:nvSpPr>
        <dsp:cNvPr id="0" name=""/>
        <dsp:cNvSpPr/>
      </dsp:nvSpPr>
      <dsp:spPr>
        <a:xfrm>
          <a:off x="632481" y="1378651"/>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6" cy="408382"/>
      </dsp:txXfrm>
    </dsp:sp>
    <dsp:sp modelId="{B8A522E1-D6D2-ED4A-8EF8-86895D5FF5EF}">
      <dsp:nvSpPr>
        <dsp:cNvPr id="0" name=""/>
        <dsp:cNvSpPr/>
      </dsp:nvSpPr>
      <dsp:spPr>
        <a:xfrm>
          <a:off x="697189" y="1991585"/>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5"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5" cy="408382"/>
      </dsp:txXfrm>
    </dsp:sp>
    <dsp:sp modelId="{9CB70FF8-63A5-3044-8DFB-667A11431665}">
      <dsp:nvSpPr>
        <dsp:cNvPr id="0" name=""/>
        <dsp:cNvSpPr/>
      </dsp:nvSpPr>
      <dsp:spPr>
        <a:xfrm>
          <a:off x="632481" y="2604519"/>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6" y="3268051"/>
          <a:ext cx="3335338"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6" y="3268051"/>
        <a:ext cx="3335338" cy="408382"/>
      </dsp:txXfrm>
    </dsp:sp>
    <dsp:sp modelId="{6D23E375-92E4-2F4B-8769-716F31B3EC34}">
      <dsp:nvSpPr>
        <dsp:cNvPr id="0" name=""/>
        <dsp:cNvSpPr/>
      </dsp:nvSpPr>
      <dsp:spPr>
        <a:xfrm>
          <a:off x="429817" y="3217004"/>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5"/>
          <a:ext cx="37051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5"/>
        <a:ext cx="3705166" cy="408382"/>
      </dsp:txXfrm>
    </dsp:sp>
    <dsp:sp modelId="{EEFEDD19-8F0C-A04B-BB29-F848DAE68632}">
      <dsp:nvSpPr>
        <dsp:cNvPr id="0" name=""/>
        <dsp:cNvSpPr/>
      </dsp:nvSpPr>
      <dsp:spPr>
        <a:xfrm>
          <a:off x="59990" y="3829937"/>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BC1282-5AB7-E94D-9649-44D462F2E1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E96355-9198-FA4B-9FC0-6A932C848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A32EE4-1BE5-A54A-B7C0-6A0C32DD6315}" type="datetimeFigureOut">
              <a:rPr lang="en-US" smtClean="0"/>
              <a:t>8/1/18</a:t>
            </a:fld>
            <a:endParaRPr lang="en-US"/>
          </a:p>
        </p:txBody>
      </p:sp>
      <p:sp>
        <p:nvSpPr>
          <p:cNvPr id="4" name="Footer Placeholder 3">
            <a:extLst>
              <a:ext uri="{FF2B5EF4-FFF2-40B4-BE49-F238E27FC236}">
                <a16:creationId xmlns:a16="http://schemas.microsoft.com/office/drawing/2014/main" id="{3B9C2E85-9761-8F4A-853C-44C156B131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7C53B9-D6D1-3446-BB32-233F7CFB1F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7B0871-35BA-9D4C-BCB2-68C5947B897E}" type="slidenum">
              <a:rPr lang="en-US" smtClean="0"/>
              <a:t>‹#›</a:t>
            </a:fld>
            <a:endParaRPr lang="en-US"/>
          </a:p>
        </p:txBody>
      </p:sp>
    </p:spTree>
    <p:extLst>
      <p:ext uri="{BB962C8B-B14F-4D97-AF65-F5344CB8AC3E}">
        <p14:creationId xmlns:p14="http://schemas.microsoft.com/office/powerpoint/2010/main" val="729485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r>
              <a:rPr lang="en-US" b="1" dirty="0"/>
              <a:t>My name is Hagay Lupesko</a:t>
            </a:r>
            <a:r>
              <a:rPr lang="en-US" dirty="0"/>
              <a:t>, I’m an engineering</a:t>
            </a:r>
            <a:r>
              <a:rPr lang="en-US" baseline="0" dirty="0"/>
              <a:t> manager with Amazon AI, and I’m working with my team on the area of Deep Learning Systems.</a:t>
            </a:r>
          </a:p>
          <a:p>
            <a:r>
              <a:rPr lang="en-US" b="1" baseline="0" dirty="0"/>
              <a:t>My name is Sandeep Krishnamurthy</a:t>
            </a:r>
            <a:r>
              <a:rPr lang="en-US" baseline="0" dirty="0"/>
              <a:t>, I work as a Software Engineer with Amazon AI, working with my team to make Deep Learning Systems easily usable by developers and scientists. Most recently I have been working on Apache </a:t>
            </a:r>
            <a:r>
              <a:rPr lang="en-US" baseline="0" dirty="0" err="1"/>
              <a:t>MXNet</a:t>
            </a:r>
            <a:r>
              <a:rPr lang="en-US" baseline="0" dirty="0"/>
              <a:t> Gluon and adding Apache </a:t>
            </a:r>
            <a:r>
              <a:rPr lang="en-US" baseline="0" dirty="0" err="1"/>
              <a:t>MXNet</a:t>
            </a:r>
            <a:r>
              <a:rPr lang="en-US" baseline="0" dirty="0"/>
              <a:t> backend for </a:t>
            </a:r>
            <a:r>
              <a:rPr lang="en-US" baseline="0" dirty="0" err="1"/>
              <a:t>Keras</a:t>
            </a:r>
            <a:r>
              <a:rPr lang="en-US" baseline="0" dirty="0"/>
              <a:t>.</a:t>
            </a:r>
          </a:p>
          <a:p>
            <a:endParaRPr lang="en-US" baseline="0" dirty="0"/>
          </a:p>
          <a:p>
            <a:r>
              <a:rPr lang="en-US" baseline="0" dirty="0"/>
              <a:t>I this talk, Sandeep and I will be taking you through a journey, from incepting an AI model, through training the model, and all the way to deploying it as a service. We chose the problem of facial expression recognition, but it is pretty much an arbitrary choice, and we could have chosen other models.</a:t>
            </a:r>
          </a:p>
          <a:p>
            <a:endParaRPr lang="en-US" baseline="0" dirty="0"/>
          </a:p>
          <a:p>
            <a:r>
              <a:rPr lang="en-US" baseline="0" dirty="0"/>
              <a:t>By the end of this talk, you will know the basics of taking an idea for an AI model, and building it up all the way to production – so make sure you are listening carefully </a:t>
            </a:r>
            <a:r>
              <a:rPr lang="en-US" baseline="0" dirty="0">
                <a:sym typeface="Wingdings" pitchFamily="2" charset="2"/>
              </a:rPr>
              <a: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Feel free to ask questions during the talk, and if you want to chat some more - We’ll be here after the talk with our colleagues Marcelo, Vandana, S.K. and Sam.</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0764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418822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950835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t>
            </a:r>
            <a:r>
              <a:rPr lang="en-US" b="1" dirty="0"/>
              <a:t>so hopefully by now you are convinced </a:t>
            </a:r>
            <a:r>
              <a:rPr lang="en-US" dirty="0"/>
              <a:t>that Deep Learning is awesome, and the next thing you want to do is use it in your production system.</a:t>
            </a:r>
          </a:p>
          <a:p>
            <a:endParaRPr lang="en-US" dirty="0"/>
          </a:p>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886425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419713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806044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330603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329145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1625422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941944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16085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 let’s get going. We'll start with a brief intro to deep learning to understand what it is and why it matters.</a:t>
            </a:r>
            <a:br>
              <a:rPr lang="en-US" baseline="0" dirty="0"/>
            </a:br>
            <a:endParaRPr lang="en-US" baseline="0" dirty="0"/>
          </a:p>
          <a:p>
            <a:r>
              <a:rPr lang="en-US" baseline="0" dirty="0"/>
              <a:t>With a show of hands – How many of you have experience with ML? know what Deep Learning is? How many have ever implemented a neural network? How many have deployed one to production?</a:t>
            </a:r>
          </a:p>
          <a:p>
            <a:endParaRPr lang="en-US" baseline="0" dirty="0"/>
          </a:p>
          <a:p>
            <a:r>
              <a:rPr lang="en-US" baseline="0" dirty="0"/>
              <a:t>Let’s start with AI. AI is an active research area dating back to at least the 50s if not earlier. Investigating the various aspects of enabling machines to mimic, and surpass, human intelligence. Alan Turing, a computing pioneer, calibrated the essence of AI by moving from the philosophical question “can machines think” to a more relevant question “can machines do what us humans can?”</a:t>
            </a:r>
          </a:p>
          <a:p>
            <a:endParaRPr lang="en-US" baseline="0" dirty="0"/>
          </a:p>
          <a:p>
            <a:r>
              <a:rPr lang="en-US" baseline="0" dirty="0"/>
              <a:t>ML is a subset of AI, and is really a different programming paradigm. Traditional programming, that is mostly taught at schools, is about us humans programming rules, and the machine executing these rules on data to provide answers. </a:t>
            </a:r>
            <a:br>
              <a:rPr lang="en-US" baseline="0" dirty="0"/>
            </a:br>
            <a:r>
              <a:rPr lang="en-US" baseline="0" dirty="0"/>
              <a:t>ML is taking in data and answers, and constructs the rules by itself. This is closer to how humans learn from experience.</a:t>
            </a:r>
          </a:p>
          <a:p>
            <a:r>
              <a:rPr lang="en-US" baseline="0" dirty="0"/>
              <a:t>So ML is the set of techniques that enables machines to learn rules from data, without being explicitly programmed. ML is really an umbrella term that includes algorithms like decision trees, SVM and also neural networks.</a:t>
            </a:r>
          </a:p>
          <a:p>
            <a:endParaRPr lang="en-US" baseline="0" dirty="0"/>
          </a:p>
          <a:p>
            <a:r>
              <a:rPr lang="en-US" baseline="0" dirty="0"/>
              <a:t>This takes us to Deep Learning. DL is a subset of ML, a technique inspired by the human brain – or neurons to be more exact – that uses interconnected artificial neurons to learn from samples.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369742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35004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at the base of Deep Learning there is the artificial neural network, and at the base of that there is the artificial neurons.</a:t>
            </a:r>
            <a:br>
              <a:rPr lang="en-US" baseline="0" dirty="0"/>
            </a:br>
            <a:endParaRPr lang="en-US" baseline="0" dirty="0"/>
          </a:p>
          <a:p>
            <a:r>
              <a:rPr lang="en-US" baseline="0" dirty="0"/>
              <a:t>Artificial neurons are inspired by the human brain’s neuron cells. These cells are abundant in the brain, we have ~100B of them, they receive, process and transmit information through electrical and chemical signals. They are connected to one another via Synapses, which we have ~1Quadrillion of (that’s 1000 trillion) – and form neural networks that are responsible for much of our brain and spinal cord activities.</a:t>
            </a:r>
          </a:p>
          <a:p>
            <a:endParaRPr lang="en-US" baseline="0" dirty="0"/>
          </a:p>
          <a:p>
            <a:r>
              <a:rPr lang="en-US" baseline="0" dirty="0"/>
              <a:t>Artificial neurons are only inspired by real neurons, actual design and implementation differs significantly. In fact, the AN construct is pretty simple:</a:t>
            </a:r>
          </a:p>
          <a:p>
            <a:r>
              <a:rPr lang="en-US" baseline="0" dirty="0"/>
              <a:t>We have inputs coming into the AN, and each input has a weight parameter assigned to it. There is a linear combination of the input vector and the weight vector, and the output scalar is fed into a non linear function that then spits out another scalar. The non-linear function is very important, since it makes the overall network able to handle non-linear features.</a:t>
            </a:r>
          </a:p>
          <a:p>
            <a:endParaRPr lang="en-US" baseline="0" dirty="0"/>
          </a:p>
          <a:p>
            <a:r>
              <a:rPr lang="en-US" baseline="0" dirty="0"/>
              <a:t>That’s it. This output is, in turn, becoming one of the input of another neuron.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83555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a Neural Network at its most simplistic form is composed of layers, each consisting of a set of artificial neurons, that are interconnected across layers with weighted edges. The term “deep learning” was coined due to these networks having many hidden layers, which makes them “deep”.</a:t>
            </a:r>
            <a:br>
              <a:rPr lang="en-US" baseline="0" dirty="0"/>
            </a:br>
            <a:r>
              <a:rPr lang="en-US" baseline="0" dirty="0"/>
              <a:t>The network takes the input vector, matrix, or more generally tensor, and feeds every element of the input into a unit in the input layer. From there the computation cascades across the units and layers, until we get an output in the output layer.</a:t>
            </a:r>
            <a:br>
              <a:rPr lang="en-US" baseline="0" dirty="0"/>
            </a:br>
            <a:br>
              <a:rPr lang="en-US" baseline="0" dirty="0"/>
            </a:br>
            <a:r>
              <a:rPr lang="en-US" baseline="0" dirty="0"/>
              <a:t>Neural networks are non linear functions, and can learn non linear features, as the activation functions in each neuron is non linear.</a:t>
            </a:r>
            <a:br>
              <a:rPr lang="en-US" baseline="0" dirty="0"/>
            </a:br>
            <a:r>
              <a:rPr lang="en-US" baseline="0" dirty="0"/>
              <a:t>They enable learning features in a hierarchical way, with each layer learning a feature that is leveraging the features learned in the previous layer.</a:t>
            </a:r>
            <a:br>
              <a:rPr lang="en-US" baseline="0" dirty="0"/>
            </a:br>
            <a:r>
              <a:rPr lang="en-US" baseline="0" dirty="0"/>
              <a:t>And very importantly: it is a scalable architecture that can be made more complex with more learning capabilities by enlarging the network and/or modifying the operators in neurons.</a:t>
            </a:r>
            <a:br>
              <a:rPr lang="en-US" baseline="0" dirty="0"/>
            </a:br>
            <a:br>
              <a:rPr lang="en-US" baseline="0" dirty="0"/>
            </a:br>
            <a:r>
              <a:rPr lang="en-US" baseline="0" dirty="0"/>
              <a:t>And it is typically very heavy computationally. Modern networks such as resnet-152 have hundreds of layers and requires billions of FLOPs to compute just a single prediction.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24769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difficult part is training the network, so we can find the right weights that will approximate the function modeling the problem we are trying to solve.</a:t>
            </a:r>
          </a:p>
          <a:p>
            <a:br>
              <a:rPr lang="en-US" baseline="0" dirty="0"/>
            </a:br>
            <a:r>
              <a:rPr lang="en-US" baseline="0" dirty="0"/>
              <a:t>We start with the “</a:t>
            </a:r>
            <a:r>
              <a:rPr lang="en-US" b="1" baseline="0" dirty="0"/>
              <a:t>Forward Pass</a:t>
            </a:r>
            <a:r>
              <a:rPr lang="en-US" baseline="0" dirty="0"/>
              <a:t>”, in which we take a sample from our labeled input data, feed it through the network to get the inference, or prediction result.</a:t>
            </a:r>
          </a:p>
          <a:p>
            <a:br>
              <a:rPr lang="en-US" baseline="0" dirty="0"/>
            </a:br>
            <a:r>
              <a:rPr lang="en-US" baseline="0" dirty="0"/>
              <a:t>We then do the “</a:t>
            </a:r>
            <a:r>
              <a:rPr lang="en-US" b="1" baseline="0" dirty="0"/>
              <a:t>Backwards Pass</a:t>
            </a:r>
            <a:r>
              <a:rPr lang="en-US" baseline="0" dirty="0"/>
              <a:t>”, also called “</a:t>
            </a:r>
            <a:r>
              <a:rPr lang="en-US" b="1" baseline="0" dirty="0" err="1"/>
              <a:t>Backprop</a:t>
            </a:r>
            <a:r>
              <a:rPr lang="en-US" baseline="0" dirty="0"/>
              <a:t>”, where we calculate the loss, i.e. how bad did the network did compared to the “Ground Truth” – the label of the sample input data – and then we back propagate the loss across the network, finding the gradients of each weight to identify the direction of the error.</a:t>
            </a:r>
          </a:p>
          <a:p>
            <a:r>
              <a:rPr lang="en-US" baseline="0" dirty="0"/>
              <a:t>We then update the weights across the network, in a direction opposite to the gradient, and in a value that is typically a fraction of the gradient – this fraction is called the “</a:t>
            </a:r>
            <a:r>
              <a:rPr lang="en-US" b="1" baseline="0" dirty="0"/>
              <a:t>Learning Rate</a:t>
            </a:r>
            <a:r>
              <a:rPr lang="en-US" baseline="0" dirty="0"/>
              <a:t>”.</a:t>
            </a:r>
          </a:p>
          <a:p>
            <a:endParaRPr lang="en-US" baseline="0" dirty="0"/>
          </a:p>
          <a:p>
            <a:r>
              <a:rPr lang="en-US" baseline="0" dirty="0"/>
              <a:t>The Backwards Pass is where learning happens. Through repeated iterations, we are leveraging the gradient to take down the loss, until we converge into a low error rate.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57736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about why Deep Learning is a big deal</a:t>
            </a:r>
          </a:p>
          <a:p>
            <a:endParaRPr lang="en-US" baseline="0" dirty="0"/>
          </a:p>
          <a:p>
            <a:r>
              <a:rPr lang="en-US" b="1" baseline="0" dirty="0"/>
              <a:t>You can see Deep Learning applied </a:t>
            </a:r>
            <a:r>
              <a:rPr lang="en-US" baseline="0" dirty="0"/>
              <a:t>in more and more domains, with a growing impact on our lives.</a:t>
            </a:r>
          </a:p>
          <a:p>
            <a:r>
              <a:rPr lang="en-US" baseline="0" dirty="0"/>
              <a:t>If you look at the breadth of AI applied within Amazon alone, you can see DL in the Retail Website within personalization and recs, you can see it optimizing Amazon’s logistics, you probably noticed the boom voice-enabled personal assistants, and you may have heard that Amazon drones also rely on deep learning, just as other autonomous vehicles tech is relying on it. And of course the list goes 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2811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Beyond the growing</a:t>
            </a:r>
            <a:r>
              <a:rPr lang="en-US" b="1" baseline="0" dirty="0"/>
              <a:t> usage of DL in applications </a:t>
            </a:r>
            <a:r>
              <a:rPr lang="en-US" baseline="0" dirty="0"/>
              <a:t>and devices around us, there is another interesting aspect to deep learning, and that is how well it does compared to the dominant species on this planet: us!</a:t>
            </a:r>
          </a:p>
          <a:p>
            <a:endParaRPr lang="en-US" dirty="0"/>
          </a:p>
          <a:p>
            <a:r>
              <a:rPr lang="en-US" dirty="0"/>
              <a:t>One of the first areas Deep Learning was able to demonstrate state of the art results, was in the domain of Computer</a:t>
            </a:r>
            <a:r>
              <a:rPr lang="en-US" baseline="0" dirty="0"/>
              <a:t> Vision. A classical problem in that domain is Object Classification: given an image, identify the most prominent object in that image out of a set of pre-defined classes. A DNN presented in 2012 by Alex </a:t>
            </a:r>
            <a:r>
              <a:rPr lang="en-US" baseline="0" dirty="0" err="1"/>
              <a:t>Krizhevsky</a:t>
            </a:r>
            <a:r>
              <a:rPr lang="en-US" baseline="0" dirty="0"/>
              <a:t>, was able to leap-frog the best known </a:t>
            </a:r>
            <a:r>
              <a:rPr lang="en-US" baseline="0" dirty="0" err="1"/>
              <a:t>algo</a:t>
            </a:r>
            <a:r>
              <a:rPr lang="en-US" baseline="0" dirty="0"/>
              <a:t> to date by over 30%. That was really a major leap, and since then every year the best algorithm for Object Classification, and many other Vision tasks, are based on Deep Learning, with results that keep on getting better. R</a:t>
            </a:r>
            <a:r>
              <a:rPr lang="en-US" dirty="0"/>
              <a:t>esearch paper by </a:t>
            </a:r>
            <a:r>
              <a:rPr lang="en-US" dirty="0" err="1"/>
              <a:t>Geirhos</a:t>
            </a:r>
            <a:r>
              <a:rPr lang="en-US" dirty="0"/>
              <a:t> from 2017</a:t>
            </a:r>
            <a:r>
              <a:rPr lang="en-US" baseline="0" dirty="0"/>
              <a:t> shows that DNNs already outperform humans in Object Classification </a:t>
            </a:r>
            <a:r>
              <a:rPr lang="mr-IN" baseline="0" dirty="0"/>
              <a:t>–</a:t>
            </a:r>
            <a:r>
              <a:rPr lang="en-US" baseline="0" dirty="0"/>
              <a:t> a task us humans have been programmed to specialize in by evolution. The paper also shows that human vision actually performs better when noise is introduced – it may make you feel better, it worked for me </a:t>
            </a:r>
            <a:r>
              <a:rPr lang="en-US" baseline="0" dirty="0">
                <a:sym typeface="Wingdings" pitchFamily="2" charset="2"/>
              </a:rPr>
              <a:t></a:t>
            </a:r>
            <a:br>
              <a:rPr lang="en-US" baseline="0" dirty="0"/>
            </a:br>
            <a:endParaRPr lang="en-US" baseline="0" dirty="0"/>
          </a:p>
          <a:p>
            <a:endParaRPr lang="en-US" baseline="0" dirty="0"/>
          </a:p>
          <a:p>
            <a:endParaRPr lang="en-US" baseline="0" dirty="0"/>
          </a:p>
          <a:p>
            <a:r>
              <a:rPr lang="en-US" baseline="0" dirty="0" err="1"/>
              <a:t>AlexNet</a:t>
            </a:r>
            <a:r>
              <a:rPr lang="en-US" baseline="0" dirty="0"/>
              <a:t> paper: https://</a:t>
            </a:r>
            <a:r>
              <a:rPr lang="en-US" baseline="0" dirty="0" err="1"/>
              <a:t>papers.nips.cc</a:t>
            </a:r>
            <a:r>
              <a:rPr lang="en-US" baseline="0" dirty="0"/>
              <a:t>/paper/4824-imagenet-classification-with-deep-convolutional-neural-networks.pdf</a:t>
            </a:r>
          </a:p>
          <a:p>
            <a:r>
              <a:rPr lang="en-US" baseline="0" dirty="0"/>
              <a:t>Humans vs DNNs paper: https://</a:t>
            </a:r>
            <a:r>
              <a:rPr lang="en-US" baseline="0" dirty="0" err="1"/>
              <a:t>arxiv.org</a:t>
            </a:r>
            <a:r>
              <a:rPr lang="en-US" baseline="0" dirty="0"/>
              <a:t>/pdf/1706.06969.pdf </a:t>
            </a: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933587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294430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2 </a:t>
            </a:r>
            <a:r>
              <a:rPr lang="en-US" i="1" dirty="0"/>
              <a:t>independent</a:t>
            </a:r>
            <a:r>
              <a:rPr lang="en-US" dirty="0"/>
              <a:t> steps often underestimated and combined - Identifying and formulating the problem, Solving the problem.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AI first strategy is not about starting with an assumption of applying AI in all the problems.</a:t>
            </a:r>
          </a:p>
          <a:p>
            <a:pPr marL="0" indent="0">
              <a:buFont typeface="Arial" panose="020B0604020202020204" pitchFamily="34" charset="0"/>
              <a:buNone/>
            </a:pPr>
            <a:r>
              <a:rPr lang="en-US" dirty="0"/>
              <a:t>First step in successful problem solving, is all about identifying and formulating the problem. Then, choosing strategies and techniques that is proven to successfully solve the categories of the problem.</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085130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39B4E3-077C-9143-966F-2922C8B0854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nnx/models/tree/master/emotion_ferplus" TargetMode="External"/><Relationship Id="rId2" Type="http://schemas.openxmlformats.org/officeDocument/2006/relationships/hyperlink" Target="https://arxiv.org/pdf/1608.01041.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mxnet.io/"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tiff"/><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TalkAI/facial-emotion-recognition-gluon"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hyperlink" Target="http://modelserver.io/"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slide" Target="slide18.xml"/><Relationship Id="rId5" Type="http://schemas.openxmlformats.org/officeDocument/2006/relationships/hyperlink" Target="https://hub.docker.com/r/awsdeeplearningteam/mms_cpu/" TargetMode="Externa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7.tiff"/><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bit.ly/mxnet-fer"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gluon.mxnet.io/" TargetMode="External"/><Relationship Id="rId7" Type="http://schemas.openxmlformats.org/officeDocument/2006/relationships/hyperlink" Target="mailto:dev@mxnet.incubator.apache.org" TargetMode="External"/><Relationship Id="rId2" Type="http://schemas.openxmlformats.org/officeDocument/2006/relationships/hyperlink" Target="http://mxnet.incubator.apache.org/" TargetMode="External"/><Relationship Id="rId1" Type="http://schemas.openxmlformats.org/officeDocument/2006/relationships/slideLayout" Target="../slideLayouts/slideLayout2.xml"/><Relationship Id="rId6" Type="http://schemas.openxmlformats.org/officeDocument/2006/relationships/hyperlink" Target="https://cwiki.apache.org/confluence/display/MXNET" TargetMode="External"/><Relationship Id="rId5" Type="http://schemas.openxmlformats.org/officeDocument/2006/relationships/hyperlink" Target="https://medium.com/apache-mxnet" TargetMode="External"/><Relationship Id="rId4" Type="http://schemas.openxmlformats.org/officeDocument/2006/relationships/hyperlink" Target="https://github.com/apache/incubator-mxnet"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mailto:mbbossi@amazon.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mxnet.io/"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hyperlink" Target="http://modelserver.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87898" y="1451147"/>
            <a:ext cx="8064431" cy="1477825"/>
          </a:xfrm>
        </p:spPr>
        <p:txBody>
          <a:bodyPr/>
          <a:lstStyle/>
          <a:p>
            <a:r>
              <a:rPr lang="en-US" dirty="0"/>
              <a:t>Emotion recognition in images</a:t>
            </a:r>
            <a:br>
              <a:rPr lang="en-US" dirty="0"/>
            </a:br>
            <a:r>
              <a:rPr lang="en-US" dirty="0"/>
              <a:t>From idea to a model in production</a:t>
            </a:r>
          </a:p>
        </p:txBody>
      </p:sp>
      <p:sp>
        <p:nvSpPr>
          <p:cNvPr id="5" name="Text Placeholder 4"/>
          <p:cNvSpPr>
            <a:spLocks noGrp="1"/>
          </p:cNvSpPr>
          <p:nvPr>
            <p:ph type="body" sz="quarter" idx="13"/>
          </p:nvPr>
        </p:nvSpPr>
        <p:spPr>
          <a:xfrm>
            <a:off x="487898" y="3185313"/>
            <a:ext cx="6041582" cy="487849"/>
          </a:xfrm>
        </p:spPr>
        <p:txBody>
          <a:bodyPr/>
          <a:lstStyle/>
          <a:p>
            <a:r>
              <a:rPr lang="en-US" dirty="0"/>
              <a:t>Hagay Lupesko</a:t>
            </a:r>
            <a:br>
              <a:rPr lang="en-US" dirty="0"/>
            </a:br>
            <a:r>
              <a:rPr lang="en-US" dirty="0"/>
              <a:t>Sandeep Krishnamurthy</a:t>
            </a:r>
          </a:p>
        </p:txBody>
      </p:sp>
      <p:sp>
        <p:nvSpPr>
          <p:cNvPr id="6" name="Text Placeholder 4">
            <a:extLst>
              <a:ext uri="{FF2B5EF4-FFF2-40B4-BE49-F238E27FC236}">
                <a16:creationId xmlns:a16="http://schemas.microsoft.com/office/drawing/2014/main" id="{F3ADCE45-61DC-6542-9DBF-25B7EBBC62B9}"/>
              </a:ext>
            </a:extLst>
          </p:cNvPr>
          <p:cNvSpPr txBox="1">
            <a:spLocks/>
          </p:cNvSpPr>
          <p:nvPr/>
        </p:nvSpPr>
        <p:spPr>
          <a:xfrm>
            <a:off x="487899" y="4417353"/>
            <a:ext cx="8410294" cy="48784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©2018 Amazon Web Services, Inc. or its affiliates, All rights reserved</a:t>
            </a:r>
          </a:p>
        </p:txBody>
      </p:sp>
    </p:spTree>
    <p:extLst>
      <p:ext uri="{BB962C8B-B14F-4D97-AF65-F5344CB8AC3E}">
        <p14:creationId xmlns:p14="http://schemas.microsoft.com/office/powerpoint/2010/main" val="330344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p:txBody>
          <a:bodyPr/>
          <a:lstStyle/>
          <a:p>
            <a:r>
              <a:rPr lang="en-US" sz="2000" dirty="0"/>
              <a:t>XYZ bank wants to improve the customer experience rating. They recognize bank customer care representative is one of the main factor to improve the experience for customers visiting the bank branch offices. XYZ bank decides to analyze the emotion {Happy, Stressed, Tired …} of its customer facing employees in different settings {Time of the day, location, before and after event …} and strategize on – </a:t>
            </a:r>
          </a:p>
          <a:p>
            <a:pPr algn="ctr"/>
            <a:r>
              <a:rPr lang="en-US" dirty="0"/>
              <a:t>Happy employees, happy customers!</a:t>
            </a:r>
          </a:p>
          <a:p>
            <a:endParaRPr lang="en-US" dirty="0"/>
          </a:p>
        </p:txBody>
      </p:sp>
    </p:spTree>
    <p:extLst>
      <p:ext uri="{BB962C8B-B14F-4D97-AF65-F5344CB8AC3E}">
        <p14:creationId xmlns:p14="http://schemas.microsoft.com/office/powerpoint/2010/main" val="175049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532-BBDF-9D45-91D1-52B6873BAF70}"/>
              </a:ext>
            </a:extLst>
          </p:cNvPr>
          <p:cNvSpPr>
            <a:spLocks noGrp="1"/>
          </p:cNvSpPr>
          <p:nvPr>
            <p:ph type="title"/>
          </p:nvPr>
        </p:nvSpPr>
        <p:spPr/>
        <p:txBody>
          <a:bodyPr/>
          <a:lstStyle/>
          <a:p>
            <a:r>
              <a:rPr lang="en-US" dirty="0"/>
              <a:t>Stage 1 - Problem Formulation</a:t>
            </a:r>
          </a:p>
        </p:txBody>
      </p:sp>
      <p:sp>
        <p:nvSpPr>
          <p:cNvPr id="3" name="Content Placeholder 2">
            <a:extLst>
              <a:ext uri="{FF2B5EF4-FFF2-40B4-BE49-F238E27FC236}">
                <a16:creationId xmlns:a16="http://schemas.microsoft.com/office/drawing/2014/main" id="{5809C16A-FFCF-1545-995B-4B2C3374704C}"/>
              </a:ext>
            </a:extLst>
          </p:cNvPr>
          <p:cNvSpPr>
            <a:spLocks noGrp="1"/>
          </p:cNvSpPr>
          <p:nvPr>
            <p:ph idx="1"/>
          </p:nvPr>
        </p:nvSpPr>
        <p:spPr/>
        <p:txBody>
          <a:bodyPr/>
          <a:lstStyle/>
          <a:p>
            <a:pPr marL="342900" indent="-342900">
              <a:buFont typeface="Arial" panose="020B0604020202020204" pitchFamily="34" charset="0"/>
              <a:buChar char="•"/>
            </a:pPr>
            <a:r>
              <a:rPr lang="en-US" sz="2000" dirty="0"/>
              <a:t>Scalable solution is to </a:t>
            </a:r>
            <a:r>
              <a:rPr lang="en-US" sz="2000" i="1" dirty="0"/>
              <a:t>automate</a:t>
            </a:r>
            <a:r>
              <a:rPr lang="en-US" sz="2000" dirty="0"/>
              <a:t>.</a:t>
            </a:r>
          </a:p>
          <a:p>
            <a:pPr marL="342900" indent="-342900">
              <a:buFont typeface="Arial" panose="020B0604020202020204" pitchFamily="34" charset="0"/>
              <a:buChar char="•"/>
            </a:pPr>
            <a:r>
              <a:rPr lang="en-US" sz="2000" dirty="0"/>
              <a:t>Capture photos of the customer care representatives and analyze the </a:t>
            </a:r>
            <a:r>
              <a:rPr lang="en-US" sz="2000" i="1" dirty="0"/>
              <a:t>emotions</a:t>
            </a:r>
            <a:r>
              <a:rPr lang="en-US" sz="2000" dirty="0"/>
              <a:t>.</a:t>
            </a:r>
          </a:p>
          <a:p>
            <a:pPr marL="342900" indent="-342900">
              <a:buFont typeface="Arial" panose="020B0604020202020204" pitchFamily="34" charset="0"/>
              <a:buChar char="•"/>
            </a:pPr>
            <a:r>
              <a:rPr lang="en-US" sz="2000" dirty="0"/>
              <a:t>We want a machine to be able to </a:t>
            </a:r>
            <a:r>
              <a:rPr lang="en-US" sz="2000" i="1" dirty="0"/>
              <a:t>See, learn and classify</a:t>
            </a:r>
            <a:r>
              <a:rPr lang="en-US" sz="2000" dirty="0"/>
              <a:t>.</a:t>
            </a:r>
          </a:p>
          <a:p>
            <a:pPr marL="342900" indent="-342900">
              <a:buFont typeface="Arial" panose="020B0604020202020204" pitchFamily="34" charset="0"/>
              <a:buChar char="•"/>
            </a:pPr>
            <a:r>
              <a:rPr lang="en-US" sz="2000" dirty="0"/>
              <a:t>A good problem to be solved with AI using </a:t>
            </a:r>
            <a:r>
              <a:rPr lang="en-US" sz="2000" i="1" dirty="0"/>
              <a:t>Computer Vision (CV) </a:t>
            </a:r>
            <a:r>
              <a:rPr lang="en-US" sz="2000" dirty="0"/>
              <a:t>techniques.</a:t>
            </a:r>
          </a:p>
          <a:p>
            <a:pPr marL="342900" indent="-342900">
              <a:buFont typeface="Arial" panose="020B0604020202020204" pitchFamily="34" charset="0"/>
              <a:buChar char="•"/>
            </a:pPr>
            <a:endParaRPr lang="en-US" dirty="0"/>
          </a:p>
          <a:p>
            <a:pPr algn="ctr"/>
            <a:r>
              <a:rPr lang="en-US" dirty="0"/>
              <a:t>“</a:t>
            </a:r>
            <a:r>
              <a:rPr lang="en-US" i="1" dirty="0"/>
              <a:t>We want to build a Facial Emotion Recognition model</a:t>
            </a:r>
            <a:r>
              <a:rPr lang="en-US" dirty="0"/>
              <a:t>”</a:t>
            </a:r>
          </a:p>
          <a:p>
            <a:endParaRPr lang="en-US" dirty="0"/>
          </a:p>
        </p:txBody>
      </p:sp>
    </p:spTree>
    <p:extLst>
      <p:ext uri="{BB962C8B-B14F-4D97-AF65-F5344CB8AC3E}">
        <p14:creationId xmlns:p14="http://schemas.microsoft.com/office/powerpoint/2010/main" val="337995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B79E-E69A-8D4C-811C-AF6BD802B1FB}"/>
              </a:ext>
            </a:extLst>
          </p:cNvPr>
          <p:cNvSpPr>
            <a:spLocks noGrp="1"/>
          </p:cNvSpPr>
          <p:nvPr>
            <p:ph type="title"/>
          </p:nvPr>
        </p:nvSpPr>
        <p:spPr/>
        <p:txBody>
          <a:bodyPr/>
          <a:lstStyle/>
          <a:p>
            <a:r>
              <a:rPr lang="en-US" dirty="0"/>
              <a:t>Stage 2 – Do I need to build my model?</a:t>
            </a:r>
          </a:p>
        </p:txBody>
      </p:sp>
      <p:graphicFrame>
        <p:nvGraphicFramePr>
          <p:cNvPr id="5" name="Content Placeholder 4">
            <a:extLst>
              <a:ext uri="{FF2B5EF4-FFF2-40B4-BE49-F238E27FC236}">
                <a16:creationId xmlns:a16="http://schemas.microsoft.com/office/drawing/2014/main" id="{8DC64E28-E0B3-9C4C-BAAE-F65EA0C46721}"/>
              </a:ext>
            </a:extLst>
          </p:cNvPr>
          <p:cNvGraphicFramePr>
            <a:graphicFrameLocks noGrp="1"/>
          </p:cNvGraphicFramePr>
          <p:nvPr>
            <p:ph idx="1"/>
            <p:extLst>
              <p:ext uri="{D42A27DB-BD31-4B8C-83A1-F6EECF244321}">
                <p14:modId xmlns:p14="http://schemas.microsoft.com/office/powerpoint/2010/main" val="3759654054"/>
              </p:ext>
            </p:extLst>
          </p:nvPr>
        </p:nvGraphicFramePr>
        <p:xfrm>
          <a:off x="340592" y="1009332"/>
          <a:ext cx="8205304" cy="3553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780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SOTA – FER+</a:t>
            </a:r>
          </a:p>
        </p:txBody>
      </p:sp>
      <p:sp>
        <p:nvSpPr>
          <p:cNvPr id="3" name="Content Placeholder 2">
            <a:extLst>
              <a:ext uri="{FF2B5EF4-FFF2-40B4-BE49-F238E27FC236}">
                <a16:creationId xmlns:a16="http://schemas.microsoft.com/office/drawing/2014/main" id="{6F72720F-7CA1-CE46-B61E-F8B1C191E013}"/>
              </a:ext>
            </a:extLst>
          </p:cNvPr>
          <p:cNvSpPr>
            <a:spLocks noGrp="1"/>
          </p:cNvSpPr>
          <p:nvPr>
            <p:ph idx="1"/>
          </p:nvPr>
        </p:nvSpPr>
        <p:spPr/>
        <p:txBody>
          <a:bodyPr/>
          <a:lstStyle/>
          <a:p>
            <a:pPr marL="342900" indent="-342900">
              <a:buFont typeface="Arial" panose="020B0604020202020204" pitchFamily="34" charset="0"/>
              <a:buChar char="•"/>
            </a:pPr>
            <a:r>
              <a:rPr lang="en-US" sz="2000" dirty="0"/>
              <a:t>FER+ – Training Deep Networks for Facial Expression Recognition with Crowd-Sourced Label Distribution by </a:t>
            </a:r>
            <a:r>
              <a:rPr lang="en-US" sz="2000" i="1" dirty="0" err="1"/>
              <a:t>Barsoum</a:t>
            </a:r>
            <a:r>
              <a:rPr lang="en-US" sz="2000" i="1" dirty="0"/>
              <a:t> et. al</a:t>
            </a:r>
            <a:r>
              <a:rPr lang="en-US" sz="2000" dirty="0"/>
              <a:t>. </a:t>
            </a:r>
            <a:r>
              <a:rPr lang="en-US" sz="2000" dirty="0">
                <a:hlinkClick r:id="rId2"/>
              </a:rPr>
              <a:t>https://arxiv.org/pdf/1608.01041.pdf</a:t>
            </a:r>
            <a:endParaRPr lang="en-US" sz="2000" dirty="0"/>
          </a:p>
          <a:p>
            <a:pPr marL="342900" indent="-342900">
              <a:buFont typeface="Arial" panose="020B0604020202020204" pitchFamily="34" charset="0"/>
              <a:buChar char="•"/>
            </a:pPr>
            <a:r>
              <a:rPr lang="en-US" sz="2000" dirty="0"/>
              <a:t>8 emotion types: {neutral, happiness, surprise, sadness, anger, disgust, fear, and contempt}</a:t>
            </a:r>
          </a:p>
          <a:p>
            <a:pPr marL="342900" indent="-342900">
              <a:buFont typeface="Arial" panose="020B0604020202020204" pitchFamily="34" charset="0"/>
              <a:buChar char="•"/>
            </a:pPr>
            <a:r>
              <a:rPr lang="en-US" sz="2000" dirty="0"/>
              <a:t>Pre-trained model in ONNX model zoo - </a:t>
            </a:r>
            <a:r>
              <a:rPr lang="en-US" sz="2000" dirty="0">
                <a:hlinkClick r:id="rId3"/>
              </a:rPr>
              <a:t>https://github.com/onnx/models/tree/master/emotion_ferplus</a:t>
            </a:r>
            <a:r>
              <a:rPr lang="en-US" sz="2000" dirty="0"/>
              <a:t> </a:t>
            </a:r>
          </a:p>
          <a:p>
            <a:endParaRPr lang="en-US" sz="2000" dirty="0"/>
          </a:p>
          <a:p>
            <a:r>
              <a:rPr lang="en-US" sz="2000" dirty="0"/>
              <a:t>For this talk, let us implement the FER+ in Apache </a:t>
            </a:r>
            <a:r>
              <a:rPr lang="en-US" sz="2000" dirty="0" err="1"/>
              <a:t>MXNet</a:t>
            </a:r>
            <a:r>
              <a:rPr lang="en-US" sz="2000" dirty="0"/>
              <a:t> GLUON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270779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7" y="1174193"/>
            <a:ext cx="6148425" cy="336060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545466" y="1329508"/>
            <a:ext cx="2074607" cy="2092522"/>
            <a:chOff x="6788535" y="1647578"/>
            <a:chExt cx="2074607" cy="2092522"/>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251" y="164757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6788535" y="3339990"/>
              <a:ext cx="2074607" cy="400110"/>
            </a:xfrm>
            <a:prstGeom prst="rect">
              <a:avLst/>
            </a:prstGeom>
          </p:spPr>
          <p:txBody>
            <a:bodyPr wrap="none">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5"/>
                </a:rPr>
                <a:t>http://mxnet.io</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2000" dirty="0"/>
            </a:p>
          </p:txBody>
        </p:sp>
      </p:grpSp>
    </p:spTree>
    <p:extLst>
      <p:ext uri="{BB962C8B-B14F-4D97-AF65-F5344CB8AC3E}">
        <p14:creationId xmlns:p14="http://schemas.microsoft.com/office/powerpoint/2010/main" val="39382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 Highlights</a:t>
            </a:r>
          </a:p>
        </p:txBody>
      </p:sp>
      <p:graphicFrame>
        <p:nvGraphicFramePr>
          <p:cNvPr id="20" name="Diagram 19">
            <a:extLst>
              <a:ext uri="{FF2B5EF4-FFF2-40B4-BE49-F238E27FC236}">
                <a16:creationId xmlns:a16="http://schemas.microsoft.com/office/drawing/2014/main" id="{89A4B8D4-2C17-4C43-BD52-330E7FA4DAB7}"/>
              </a:ext>
            </a:extLst>
          </p:cNvPr>
          <p:cNvGraphicFramePr/>
          <p:nvPr>
            <p:extLst/>
          </p:nvPr>
        </p:nvGraphicFramePr>
        <p:xfrm>
          <a:off x="522514" y="1082040"/>
          <a:ext cx="8015844" cy="34652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9225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graphicEl>
                                              <a:dgm id="{A3797F35-C3A1-3E4A-A665-42EBAB932F9F}"/>
                                            </p:graphicEl>
                                          </p:spTgt>
                                        </p:tgtEl>
                                        <p:attrNameLst>
                                          <p:attrName>style.visibility</p:attrName>
                                        </p:attrNameLst>
                                      </p:cBhvr>
                                      <p:to>
                                        <p:strVal val="visible"/>
                                      </p:to>
                                    </p:set>
                                    <p:animEffect transition="in" filter="fade">
                                      <p:cBhvr>
                                        <p:cTn id="7" dur="500"/>
                                        <p:tgtEl>
                                          <p:spTgt spid="20">
                                            <p:graphicEl>
                                              <a:dgm id="{A3797F35-C3A1-3E4A-A665-42EBAB932F9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graphicEl>
                                              <a:dgm id="{6B306598-CA1E-0545-953D-0D2594B25666}"/>
                                            </p:graphicEl>
                                          </p:spTgt>
                                        </p:tgtEl>
                                        <p:attrNameLst>
                                          <p:attrName>style.visibility</p:attrName>
                                        </p:attrNameLst>
                                      </p:cBhvr>
                                      <p:to>
                                        <p:strVal val="visible"/>
                                      </p:to>
                                    </p:set>
                                    <p:animEffect transition="in" filter="fade">
                                      <p:cBhvr>
                                        <p:cTn id="10" dur="500"/>
                                        <p:tgtEl>
                                          <p:spTgt spid="20">
                                            <p:graphicEl>
                                              <a:dgm id="{6B306598-CA1E-0545-953D-0D2594B2566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graphicEl>
                                              <a:dgm id="{33DE3896-EDEC-1A47-8D2B-6B6BBD668483}"/>
                                            </p:graphicEl>
                                          </p:spTgt>
                                        </p:tgtEl>
                                        <p:attrNameLst>
                                          <p:attrName>style.visibility</p:attrName>
                                        </p:attrNameLst>
                                      </p:cBhvr>
                                      <p:to>
                                        <p:strVal val="visible"/>
                                      </p:to>
                                    </p:set>
                                    <p:animEffect transition="in" filter="fade">
                                      <p:cBhvr>
                                        <p:cTn id="15" dur="500"/>
                                        <p:tgtEl>
                                          <p:spTgt spid="20">
                                            <p:graphicEl>
                                              <a:dgm id="{33DE3896-EDEC-1A47-8D2B-6B6BBD66848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graphicEl>
                                              <a:dgm id="{D4CF8C7B-D79A-6846-90FA-611E326A7AF8}"/>
                                            </p:graphicEl>
                                          </p:spTgt>
                                        </p:tgtEl>
                                        <p:attrNameLst>
                                          <p:attrName>style.visibility</p:attrName>
                                        </p:attrNameLst>
                                      </p:cBhvr>
                                      <p:to>
                                        <p:strVal val="visible"/>
                                      </p:to>
                                    </p:set>
                                    <p:animEffect transition="in" filter="fade">
                                      <p:cBhvr>
                                        <p:cTn id="18" dur="500"/>
                                        <p:tgtEl>
                                          <p:spTgt spid="20">
                                            <p:graphicEl>
                                              <a:dgm id="{D4CF8C7B-D79A-6846-90FA-611E326A7AF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graphicEl>
                                              <a:dgm id="{AEC7898E-B7DC-1B4E-9A16-C924DE306E67}"/>
                                            </p:graphicEl>
                                          </p:spTgt>
                                        </p:tgtEl>
                                        <p:attrNameLst>
                                          <p:attrName>style.visibility</p:attrName>
                                        </p:attrNameLst>
                                      </p:cBhvr>
                                      <p:to>
                                        <p:strVal val="visible"/>
                                      </p:to>
                                    </p:set>
                                    <p:animEffect transition="in" filter="fade">
                                      <p:cBhvr>
                                        <p:cTn id="23" dur="500"/>
                                        <p:tgtEl>
                                          <p:spTgt spid="20">
                                            <p:graphicEl>
                                              <a:dgm id="{AEC7898E-B7DC-1B4E-9A16-C924DE306E6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graphicEl>
                                              <a:dgm id="{D3E5A4E2-5FBE-BB49-84D7-89918F502AC1}"/>
                                            </p:graphicEl>
                                          </p:spTgt>
                                        </p:tgtEl>
                                        <p:attrNameLst>
                                          <p:attrName>style.visibility</p:attrName>
                                        </p:attrNameLst>
                                      </p:cBhvr>
                                      <p:to>
                                        <p:strVal val="visible"/>
                                      </p:to>
                                    </p:set>
                                    <p:animEffect transition="in" filter="fade">
                                      <p:cBhvr>
                                        <p:cTn id="26" dur="500"/>
                                        <p:tgtEl>
                                          <p:spTgt spid="20">
                                            <p:graphicEl>
                                              <a:dgm id="{D3E5A4E2-5FBE-BB49-84D7-89918F502A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p:txBody>
          <a:bodyPr/>
          <a:lstStyle/>
          <a:p>
            <a:pPr algn="ctr"/>
            <a:r>
              <a:rPr lang="en-US" dirty="0"/>
              <a:t>Model Training Lab</a:t>
            </a:r>
            <a:br>
              <a:rPr lang="en-US" dirty="0"/>
            </a:br>
            <a:r>
              <a:rPr lang="en-US" sz="1500" i="1" dirty="0">
                <a:hlinkClick r:id="rId2"/>
              </a:rPr>
              <a:t>https://github.com/TalkAI/facial-emotion-recognition-gluon</a:t>
            </a:r>
            <a:r>
              <a:rPr lang="en-US" sz="1500" i="1" dirty="0"/>
              <a:t> </a:t>
            </a:r>
          </a:p>
        </p:txBody>
      </p:sp>
    </p:spTree>
    <p:extLst>
      <p:ext uri="{BB962C8B-B14F-4D97-AF65-F5344CB8AC3E}">
        <p14:creationId xmlns:p14="http://schemas.microsoft.com/office/powerpoint/2010/main" val="326118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2" y="2634955"/>
            <a:ext cx="2241755" cy="865238"/>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1"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0" y="2774844"/>
            <a:ext cx="2241755" cy="865238"/>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1"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3"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6" y="901994"/>
            <a:ext cx="2248937" cy="1050374"/>
            <a:chOff x="1179870" y="294967"/>
            <a:chExt cx="2241755" cy="585329"/>
          </a:xfrm>
        </p:grpSpPr>
        <p:sp>
          <p:nvSpPr>
            <p:cNvPr id="26" name="TextBox 25"/>
            <p:cNvSpPr txBox="1"/>
            <p:nvPr/>
          </p:nvSpPr>
          <p:spPr>
            <a:xfrm>
              <a:off x="2300747" y="468493"/>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57" y="2958082"/>
            <a:ext cx="2241755" cy="865238"/>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1"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1" y="2202117"/>
            <a:ext cx="1071717" cy="585329"/>
            <a:chOff x="1179870" y="294967"/>
            <a:chExt cx="2241755" cy="585329"/>
          </a:xfrm>
        </p:grpSpPr>
        <p:sp>
          <p:nvSpPr>
            <p:cNvPr id="38" name="TextBox 37"/>
            <p:cNvSpPr txBox="1"/>
            <p:nvPr/>
          </p:nvSpPr>
          <p:spPr>
            <a:xfrm>
              <a:off x="1307688" y="383701"/>
              <a:ext cx="2005781" cy="400110"/>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69" y="3079953"/>
            <a:ext cx="1420766" cy="585329"/>
            <a:chOff x="1179870" y="294967"/>
            <a:chExt cx="2241755" cy="585329"/>
          </a:xfrm>
        </p:grpSpPr>
        <p:sp>
          <p:nvSpPr>
            <p:cNvPr id="41" name="TextBox 40"/>
            <p:cNvSpPr txBox="1"/>
            <p:nvPr/>
          </p:nvSpPr>
          <p:spPr>
            <a:xfrm>
              <a:off x="1297857" y="366597"/>
              <a:ext cx="2005781"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0" y="3957637"/>
            <a:ext cx="1071717" cy="632919"/>
            <a:chOff x="1179870" y="294967"/>
            <a:chExt cx="2241755" cy="585329"/>
          </a:xfrm>
        </p:grpSpPr>
        <p:sp>
          <p:nvSpPr>
            <p:cNvPr id="44" name="TextBox 43"/>
            <p:cNvSpPr txBox="1"/>
            <p:nvPr/>
          </p:nvSpPr>
          <p:spPr>
            <a:xfrm>
              <a:off x="1307690" y="402618"/>
              <a:ext cx="2005781" cy="370025"/>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5" y="1952368"/>
            <a:ext cx="18790" cy="1005714"/>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2"/>
            <a:ext cx="394192" cy="621392"/>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4" y="3372465"/>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4" y="3652684"/>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4" y="2911645"/>
            <a:ext cx="1689433" cy="879987"/>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87" y="989724"/>
            <a:ext cx="973047" cy="839553"/>
          </a:xfrm>
          <a:prstGeom prst="rect">
            <a:avLst/>
          </a:prstGeom>
        </p:spPr>
      </p:pic>
    </p:spTree>
    <p:extLst>
      <p:ext uri="{BB962C8B-B14F-4D97-AF65-F5344CB8AC3E}">
        <p14:creationId xmlns:p14="http://schemas.microsoft.com/office/powerpoint/2010/main" val="239979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532672" y="167149"/>
          <a:ext cx="4080386" cy="4493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08" y="1474993"/>
            <a:ext cx="3587262" cy="2041930"/>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79" y="1066716"/>
            <a:ext cx="3159559" cy="3072798"/>
            <a:chOff x="4913900" y="1533829"/>
            <a:chExt cx="2271252" cy="2200246"/>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2903078"/>
              <a:ext cx="2271252" cy="83099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Tree>
    <p:extLst>
      <p:ext uri="{BB962C8B-B14F-4D97-AF65-F5344CB8AC3E}">
        <p14:creationId xmlns:p14="http://schemas.microsoft.com/office/powerpoint/2010/main" val="201003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err="1"/>
              <a:t>MXNet</a:t>
            </a:r>
            <a:r>
              <a:rPr lang="en-US" b="1" dirty="0"/>
              <a:t> Model Server</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7" y="1042217"/>
            <a:ext cx="6213886" cy="32775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and ONNX models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290649" y="1394376"/>
            <a:ext cx="2560573" cy="2157390"/>
            <a:chOff x="7139821" y="1704038"/>
            <a:chExt cx="2560573" cy="2157390"/>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7139821" y="3461318"/>
              <a:ext cx="2560573" cy="400110"/>
            </a:xfrm>
            <a:prstGeom prst="rect">
              <a:avLst/>
            </a:prstGeom>
          </p:spPr>
          <p:txBody>
            <a:bodyPr wrap="none">
              <a:spAutoFit/>
            </a:bodyPr>
            <a:lstStyle/>
            <a:p>
              <a:r>
                <a:rPr lang="en-US" sz="2000" dirty="0">
                  <a:hlinkClick r:id="rId5"/>
                </a:rPr>
                <a:t>http://modelserver.io</a:t>
              </a:r>
              <a:r>
                <a:rPr lang="en-US" sz="2000" dirty="0"/>
                <a:t> </a:t>
              </a:r>
            </a:p>
          </p:txBody>
        </p:sp>
      </p:grpSp>
    </p:spTree>
    <p:extLst>
      <p:ext uri="{BB962C8B-B14F-4D97-AF65-F5344CB8AC3E}">
        <p14:creationId xmlns:p14="http://schemas.microsoft.com/office/powerpoint/2010/main" val="7076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Brief Intro to Deep Learning</a:t>
            </a:r>
          </a:p>
        </p:txBody>
      </p:sp>
      <p:graphicFrame>
        <p:nvGraphicFramePr>
          <p:cNvPr id="3" name="Diagram 2">
            <a:extLst>
              <a:ext uri="{FF2B5EF4-FFF2-40B4-BE49-F238E27FC236}">
                <a16:creationId xmlns:a16="http://schemas.microsoft.com/office/drawing/2014/main" id="{60D34BB8-4610-E147-85DB-F85DBCF532C7}"/>
              </a:ext>
            </a:extLst>
          </p:cNvPr>
          <p:cNvGraphicFramePr/>
          <p:nvPr>
            <p:extLst>
              <p:ext uri="{D42A27DB-BD31-4B8C-83A1-F6EECF244321}">
                <p14:modId xmlns:p14="http://schemas.microsoft.com/office/powerpoint/2010/main" val="4168671204"/>
              </p:ext>
            </p:extLst>
          </p:nvPr>
        </p:nvGraphicFramePr>
        <p:xfrm>
          <a:off x="3593213" y="1042218"/>
          <a:ext cx="5865341" cy="3837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E142860C-68C7-9C45-8DF2-3B8B179B884A}"/>
              </a:ext>
            </a:extLst>
          </p:cNvPr>
          <p:cNvSpPr txBox="1">
            <a:spLocks/>
          </p:cNvSpPr>
          <p:nvPr/>
        </p:nvSpPr>
        <p:spPr>
          <a:xfrm>
            <a:off x="197891" y="761580"/>
            <a:ext cx="4524579" cy="208579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strike="sngStrike" dirty="0"/>
              <a:t>Can machines think?</a:t>
            </a:r>
          </a:p>
          <a:p>
            <a:pPr>
              <a:lnSpc>
                <a:spcPts val="3560"/>
              </a:lnSpc>
            </a:pPr>
            <a:r>
              <a:rPr lang="en-US" sz="2400" dirty="0"/>
              <a:t>Can machines do what we can? </a:t>
            </a:r>
            <a:br>
              <a:rPr lang="en-US" sz="2400" dirty="0"/>
            </a:br>
            <a:r>
              <a:rPr lang="en-US" sz="2400" dirty="0"/>
              <a:t>(Turing, 1950)</a:t>
            </a:r>
          </a:p>
        </p:txBody>
      </p:sp>
      <p:grpSp>
        <p:nvGrpSpPr>
          <p:cNvPr id="19" name="Group 18">
            <a:extLst>
              <a:ext uri="{FF2B5EF4-FFF2-40B4-BE49-F238E27FC236}">
                <a16:creationId xmlns:a16="http://schemas.microsoft.com/office/drawing/2014/main" id="{C8B9CDBB-9EAD-DA4D-BB8B-01B0708EBACE}"/>
              </a:ext>
            </a:extLst>
          </p:cNvPr>
          <p:cNvGrpSpPr/>
          <p:nvPr/>
        </p:nvGrpSpPr>
        <p:grpSpPr>
          <a:xfrm>
            <a:off x="0" y="2961856"/>
            <a:ext cx="4451793" cy="1064321"/>
            <a:chOff x="91433" y="2758999"/>
            <a:chExt cx="4451793" cy="1064321"/>
          </a:xfrm>
        </p:grpSpPr>
        <p:grpSp>
          <p:nvGrpSpPr>
            <p:cNvPr id="6" name="Group 5">
              <a:extLst>
                <a:ext uri="{FF2B5EF4-FFF2-40B4-BE49-F238E27FC236}">
                  <a16:creationId xmlns:a16="http://schemas.microsoft.com/office/drawing/2014/main" id="{F678015C-C9C9-F44F-AF27-5E4B26CD7721}"/>
                </a:ext>
              </a:extLst>
            </p:cNvPr>
            <p:cNvGrpSpPr/>
            <p:nvPr/>
          </p:nvGrpSpPr>
          <p:grpSpPr>
            <a:xfrm>
              <a:off x="1224457" y="2958082"/>
              <a:ext cx="2241755" cy="865238"/>
              <a:chOff x="1179871" y="1012723"/>
              <a:chExt cx="2241755" cy="865238"/>
            </a:xfrm>
            <a:solidFill>
              <a:schemeClr val="tx2">
                <a:lumMod val="50000"/>
              </a:schemeClr>
            </a:solidFill>
          </p:grpSpPr>
          <p:sp>
            <p:nvSpPr>
              <p:cNvPr id="7" name="Rectangle 6">
                <a:extLst>
                  <a:ext uri="{FF2B5EF4-FFF2-40B4-BE49-F238E27FC236}">
                    <a16:creationId xmlns:a16="http://schemas.microsoft.com/office/drawing/2014/main" id="{5F869833-D652-B949-BB3E-BE28D7B55E62}"/>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DF55DBD-AAEE-1A43-9DA7-D15BC92366A7}"/>
                  </a:ext>
                </a:extLst>
              </p:cNvPr>
              <p:cNvSpPr txBox="1"/>
              <p:nvPr/>
            </p:nvSpPr>
            <p:spPr>
              <a:xfrm>
                <a:off x="1297857" y="1091399"/>
                <a:ext cx="2005781" cy="707886"/>
              </a:xfrm>
              <a:prstGeom prst="rect">
                <a:avLst/>
              </a:prstGeom>
              <a:grpFill/>
              <a:ln>
                <a:noFill/>
              </a:ln>
            </p:spPr>
            <p:txBody>
              <a:bodyPr wrap="square" rtlCol="0">
                <a:spAutoFit/>
              </a:bodyPr>
              <a:lstStyle/>
              <a:p>
                <a:pPr algn="ctr"/>
                <a:r>
                  <a:rPr lang="en-US" sz="2000" dirty="0">
                    <a:solidFill>
                      <a:srgbClr val="009CE4"/>
                    </a:solidFill>
                  </a:rPr>
                  <a:t>Machine Learning</a:t>
                </a:r>
              </a:p>
            </p:txBody>
          </p:sp>
        </p:grpSp>
        <p:cxnSp>
          <p:nvCxnSpPr>
            <p:cNvPr id="9" name="Straight Arrow Connector 8">
              <a:extLst>
                <a:ext uri="{FF2B5EF4-FFF2-40B4-BE49-F238E27FC236}">
                  <a16:creationId xmlns:a16="http://schemas.microsoft.com/office/drawing/2014/main" id="{57CB3512-3C56-CC4F-BCF7-20E9DD9DEBCD}"/>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818CF5-5BF0-9145-897A-21591DBB81EA}"/>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762F88-7618-0B43-A0F1-774BDB0ED484}"/>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0890708B-F902-A341-9194-B11D6E89ABB0}"/>
                </a:ext>
              </a:extLst>
            </p:cNvPr>
            <p:cNvSpPr/>
            <p:nvPr/>
          </p:nvSpPr>
          <p:spPr>
            <a:xfrm>
              <a:off x="485592" y="2758999"/>
              <a:ext cx="671979" cy="369332"/>
            </a:xfrm>
            <a:prstGeom prst="rect">
              <a:avLst/>
            </a:prstGeom>
          </p:spPr>
          <p:txBody>
            <a:bodyPr wrap="none">
              <a:spAutoFit/>
            </a:bodyPr>
            <a:lstStyle/>
            <a:p>
              <a:r>
                <a:rPr lang="en-US" dirty="0">
                  <a:solidFill>
                    <a:srgbClr val="009CE4"/>
                  </a:solidFill>
                </a:rPr>
                <a:t>Data</a:t>
              </a:r>
              <a:endParaRPr lang="en-US" dirty="0"/>
            </a:p>
          </p:txBody>
        </p:sp>
        <p:sp>
          <p:nvSpPr>
            <p:cNvPr id="17" name="Rectangle 16">
              <a:extLst>
                <a:ext uri="{FF2B5EF4-FFF2-40B4-BE49-F238E27FC236}">
                  <a16:creationId xmlns:a16="http://schemas.microsoft.com/office/drawing/2014/main" id="{84FF1441-9BAD-FA4D-870E-80F8477561DA}"/>
                </a:ext>
              </a:extLst>
            </p:cNvPr>
            <p:cNvSpPr/>
            <p:nvPr/>
          </p:nvSpPr>
          <p:spPr>
            <a:xfrm>
              <a:off x="91433" y="3261401"/>
              <a:ext cx="1069524" cy="369332"/>
            </a:xfrm>
            <a:prstGeom prst="rect">
              <a:avLst/>
            </a:prstGeom>
          </p:spPr>
          <p:txBody>
            <a:bodyPr wrap="none">
              <a:spAutoFit/>
            </a:bodyPr>
            <a:lstStyle/>
            <a:p>
              <a:r>
                <a:rPr lang="en-US" dirty="0">
                  <a:solidFill>
                    <a:srgbClr val="009CE4"/>
                  </a:solidFill>
                </a:rPr>
                <a:t>Answers</a:t>
              </a:r>
              <a:endParaRPr lang="en-US" dirty="0"/>
            </a:p>
          </p:txBody>
        </p:sp>
        <p:sp>
          <p:nvSpPr>
            <p:cNvPr id="18" name="Rectangle 17">
              <a:extLst>
                <a:ext uri="{FF2B5EF4-FFF2-40B4-BE49-F238E27FC236}">
                  <a16:creationId xmlns:a16="http://schemas.microsoft.com/office/drawing/2014/main" id="{3460FE56-9E0C-2546-8B7E-880DC1986D12}"/>
                </a:ext>
              </a:extLst>
            </p:cNvPr>
            <p:cNvSpPr/>
            <p:nvPr/>
          </p:nvSpPr>
          <p:spPr>
            <a:xfrm>
              <a:off x="3768655" y="3206035"/>
              <a:ext cx="774571" cy="369332"/>
            </a:xfrm>
            <a:prstGeom prst="rect">
              <a:avLst/>
            </a:prstGeom>
          </p:spPr>
          <p:txBody>
            <a:bodyPr wrap="none">
              <a:spAutoFit/>
            </a:bodyPr>
            <a:lstStyle/>
            <a:p>
              <a:r>
                <a:rPr lang="en-US" dirty="0">
                  <a:solidFill>
                    <a:srgbClr val="009CE4"/>
                  </a:solidFill>
                </a:rPr>
                <a:t>Rules</a:t>
              </a:r>
              <a:endParaRPr lang="en-US" dirty="0"/>
            </a:p>
          </p:txBody>
        </p:sp>
      </p:grpSp>
      <p:grpSp>
        <p:nvGrpSpPr>
          <p:cNvPr id="20" name="Group 19">
            <a:extLst>
              <a:ext uri="{FF2B5EF4-FFF2-40B4-BE49-F238E27FC236}">
                <a16:creationId xmlns:a16="http://schemas.microsoft.com/office/drawing/2014/main" id="{9F788259-43CC-CC4B-9D7E-DBC72516A2C3}"/>
              </a:ext>
            </a:extLst>
          </p:cNvPr>
          <p:cNvGrpSpPr/>
          <p:nvPr/>
        </p:nvGrpSpPr>
        <p:grpSpPr>
          <a:xfrm>
            <a:off x="395865" y="2962655"/>
            <a:ext cx="4352587" cy="1064321"/>
            <a:chOff x="485592" y="2758999"/>
            <a:chExt cx="4352587" cy="1064321"/>
          </a:xfrm>
        </p:grpSpPr>
        <p:grpSp>
          <p:nvGrpSpPr>
            <p:cNvPr id="21" name="Group 20">
              <a:extLst>
                <a:ext uri="{FF2B5EF4-FFF2-40B4-BE49-F238E27FC236}">
                  <a16:creationId xmlns:a16="http://schemas.microsoft.com/office/drawing/2014/main" id="{85208A84-90A9-ED43-9ED7-B82E34BC1114}"/>
                </a:ext>
              </a:extLst>
            </p:cNvPr>
            <p:cNvGrpSpPr/>
            <p:nvPr/>
          </p:nvGrpSpPr>
          <p:grpSpPr>
            <a:xfrm>
              <a:off x="1224457" y="2958082"/>
              <a:ext cx="2241755" cy="865238"/>
              <a:chOff x="1179871" y="1012723"/>
              <a:chExt cx="2241755" cy="865238"/>
            </a:xfrm>
            <a:solidFill>
              <a:schemeClr val="tx2">
                <a:lumMod val="50000"/>
              </a:schemeClr>
            </a:solidFill>
          </p:grpSpPr>
          <p:sp>
            <p:nvSpPr>
              <p:cNvPr id="28" name="Rectangle 27">
                <a:extLst>
                  <a:ext uri="{FF2B5EF4-FFF2-40B4-BE49-F238E27FC236}">
                    <a16:creationId xmlns:a16="http://schemas.microsoft.com/office/drawing/2014/main" id="{2630C388-47B1-A748-8C43-3ED498712504}"/>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7661E562-C410-1B4E-8005-DF01B03C9914}"/>
                  </a:ext>
                </a:extLst>
              </p:cNvPr>
              <p:cNvSpPr txBox="1"/>
              <p:nvPr/>
            </p:nvSpPr>
            <p:spPr>
              <a:xfrm>
                <a:off x="1297857" y="1091399"/>
                <a:ext cx="2005781" cy="707886"/>
              </a:xfrm>
              <a:prstGeom prst="rect">
                <a:avLst/>
              </a:prstGeom>
              <a:grpFill/>
              <a:ln>
                <a:noFill/>
              </a:ln>
            </p:spPr>
            <p:txBody>
              <a:bodyPr wrap="square" rtlCol="0">
                <a:spAutoFit/>
              </a:bodyPr>
              <a:lstStyle/>
              <a:p>
                <a:pPr algn="ctr"/>
                <a:r>
                  <a:rPr lang="en-US" sz="2000" dirty="0">
                    <a:solidFill>
                      <a:srgbClr val="009CE4"/>
                    </a:solidFill>
                  </a:rPr>
                  <a:t>Traditional Programming</a:t>
                </a:r>
              </a:p>
            </p:txBody>
          </p:sp>
        </p:grpSp>
        <p:cxnSp>
          <p:nvCxnSpPr>
            <p:cNvPr id="22" name="Straight Arrow Connector 21">
              <a:extLst>
                <a:ext uri="{FF2B5EF4-FFF2-40B4-BE49-F238E27FC236}">
                  <a16:creationId xmlns:a16="http://schemas.microsoft.com/office/drawing/2014/main" id="{2A793576-6645-9440-9E4E-C573E1237464}"/>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BD4C7B4-B89E-3347-952D-E5A1DF538725}"/>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3CD5307-BEA8-5C4D-818E-D6BA54BF94FE}"/>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AC9E6FA-E4D7-4246-BD25-32880FC38C49}"/>
                </a:ext>
              </a:extLst>
            </p:cNvPr>
            <p:cNvSpPr/>
            <p:nvPr/>
          </p:nvSpPr>
          <p:spPr>
            <a:xfrm>
              <a:off x="485592" y="2758999"/>
              <a:ext cx="671979" cy="369332"/>
            </a:xfrm>
            <a:prstGeom prst="rect">
              <a:avLst/>
            </a:prstGeom>
          </p:spPr>
          <p:txBody>
            <a:bodyPr wrap="none">
              <a:spAutoFit/>
            </a:bodyPr>
            <a:lstStyle/>
            <a:p>
              <a:r>
                <a:rPr lang="en-US" dirty="0">
                  <a:solidFill>
                    <a:srgbClr val="009CE4"/>
                  </a:solidFill>
                </a:rPr>
                <a:t>Data</a:t>
              </a:r>
              <a:endParaRPr lang="en-US" dirty="0"/>
            </a:p>
          </p:txBody>
        </p:sp>
        <p:sp>
          <p:nvSpPr>
            <p:cNvPr id="26" name="Rectangle 25">
              <a:extLst>
                <a:ext uri="{FF2B5EF4-FFF2-40B4-BE49-F238E27FC236}">
                  <a16:creationId xmlns:a16="http://schemas.microsoft.com/office/drawing/2014/main" id="{60A219F2-42F9-3B49-87F0-6A060D309D6D}"/>
                </a:ext>
              </a:extLst>
            </p:cNvPr>
            <p:cNvSpPr/>
            <p:nvPr/>
          </p:nvSpPr>
          <p:spPr>
            <a:xfrm>
              <a:off x="485592" y="3277464"/>
              <a:ext cx="787395" cy="369332"/>
            </a:xfrm>
            <a:prstGeom prst="rect">
              <a:avLst/>
            </a:prstGeom>
          </p:spPr>
          <p:txBody>
            <a:bodyPr wrap="none">
              <a:spAutoFit/>
            </a:bodyPr>
            <a:lstStyle/>
            <a:p>
              <a:r>
                <a:rPr lang="en-US" dirty="0">
                  <a:solidFill>
                    <a:srgbClr val="009CE4"/>
                  </a:solidFill>
                </a:rPr>
                <a:t>Rules</a:t>
              </a:r>
              <a:endParaRPr lang="en-US" dirty="0"/>
            </a:p>
          </p:txBody>
        </p:sp>
        <p:sp>
          <p:nvSpPr>
            <p:cNvPr id="27" name="Rectangle 26">
              <a:extLst>
                <a:ext uri="{FF2B5EF4-FFF2-40B4-BE49-F238E27FC236}">
                  <a16:creationId xmlns:a16="http://schemas.microsoft.com/office/drawing/2014/main" id="{C5BF69CD-ED3D-8743-8B81-769FA598BFBB}"/>
                </a:ext>
              </a:extLst>
            </p:cNvPr>
            <p:cNvSpPr/>
            <p:nvPr/>
          </p:nvSpPr>
          <p:spPr>
            <a:xfrm>
              <a:off x="3768655" y="3206035"/>
              <a:ext cx="1069524" cy="369332"/>
            </a:xfrm>
            <a:prstGeom prst="rect">
              <a:avLst/>
            </a:prstGeom>
          </p:spPr>
          <p:txBody>
            <a:bodyPr wrap="none">
              <a:spAutoFit/>
            </a:bodyPr>
            <a:lstStyle/>
            <a:p>
              <a:r>
                <a:rPr lang="en-US" dirty="0">
                  <a:solidFill>
                    <a:srgbClr val="009CE4"/>
                  </a:solidFill>
                </a:rPr>
                <a:t>Answers</a:t>
              </a:r>
              <a:endParaRPr lang="en-US" dirty="0"/>
            </a:p>
          </p:txBody>
        </p:sp>
      </p:grpSp>
    </p:spTree>
    <p:extLst>
      <p:ext uri="{BB962C8B-B14F-4D97-AF65-F5344CB8AC3E}">
        <p14:creationId xmlns:p14="http://schemas.microsoft.com/office/powerpoint/2010/main" val="129553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7B12D31-5D3C-D645-8B8A-B31709E99192}"/>
                                            </p:graphicEl>
                                          </p:spTgt>
                                        </p:tgtEl>
                                        <p:attrNameLst>
                                          <p:attrName>style.visibility</p:attrName>
                                        </p:attrNameLst>
                                      </p:cBhvr>
                                      <p:to>
                                        <p:strVal val="visible"/>
                                      </p:to>
                                    </p:set>
                                    <p:animEffect transition="in" filter="fade">
                                      <p:cBhvr>
                                        <p:cTn id="7" dur="500"/>
                                        <p:tgtEl>
                                          <p:spTgt spid="3">
                                            <p:graphicEl>
                                              <a:dgm id="{B7B12D31-5D3C-D645-8B8A-B31709E9919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graphicEl>
                                              <a:dgm id="{A70B5D8B-9A06-B440-AE55-CEA705532989}"/>
                                            </p:graphicEl>
                                          </p:spTgt>
                                        </p:tgtEl>
                                        <p:attrNameLst>
                                          <p:attrName>style.visibility</p:attrName>
                                        </p:attrNameLst>
                                      </p:cBhvr>
                                      <p:to>
                                        <p:strVal val="visible"/>
                                      </p:to>
                                    </p:set>
                                    <p:animEffect transition="in" filter="fade">
                                      <p:cBhvr>
                                        <p:cTn id="18" dur="500"/>
                                        <p:tgtEl>
                                          <p:spTgt spid="3">
                                            <p:graphicEl>
                                              <a:dgm id="{A70B5D8B-9A06-B440-AE55-CEA705532989}"/>
                                            </p:graphic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graphicEl>
                                              <a:dgm id="{01C5D250-180A-6542-B9B5-F5D5D1104541}"/>
                                            </p:graphicEl>
                                          </p:spTgt>
                                        </p:tgtEl>
                                        <p:attrNameLst>
                                          <p:attrName>style.visibility</p:attrName>
                                        </p:attrNameLst>
                                      </p:cBhvr>
                                      <p:to>
                                        <p:strVal val="visible"/>
                                      </p:to>
                                    </p:set>
                                    <p:animEffect transition="in" filter="fade">
                                      <p:cBhvr>
                                        <p:cTn id="35" dur="500"/>
                                        <p:tgtEl>
                                          <p:spTgt spid="3">
                                            <p:graphicEl>
                                              <a:dgm id="{01C5D250-180A-6542-B9B5-F5D5D11045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Model</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Custom</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rId4" action="ppaction://hlinksldjump"/>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ction="ppaction://hlinksldjump"/>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618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Serving Our Model</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100403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sp>
        <p:nvSpPr>
          <p:cNvPr id="54" name="TextBox 53">
            <a:extLst>
              <a:ext uri="{FF2B5EF4-FFF2-40B4-BE49-F238E27FC236}">
                <a16:creationId xmlns:a16="http://schemas.microsoft.com/office/drawing/2014/main" id="{16ACA1D7-E4AB-CA46-B365-1787FD85EAAA}"/>
              </a:ext>
            </a:extLst>
          </p:cNvPr>
          <p:cNvSpPr txBox="1"/>
          <p:nvPr/>
        </p:nvSpPr>
        <p:spPr>
          <a:xfrm>
            <a:off x="631757" y="1180266"/>
            <a:ext cx="7968546" cy="32775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Production-ready orchestration tools: ECS, Docker, Kubernetes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to scale out</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Robust and scalable images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Automatically leverages all GPUs and CPUs on host</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Pre-configured images on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DockerHub</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5"/>
              </a:rPr>
              <a:t>awsdeeplearningteam/mms_cpu</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nSpc>
                <a:spcPct val="150000"/>
              </a:lnSpc>
            </a:pP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a:hlinkClick r:id="rId6" action="ppaction://hlinksldjump"/>
            <a:extLst>
              <a:ext uri="{FF2B5EF4-FFF2-40B4-BE49-F238E27FC236}">
                <a16:creationId xmlns:a16="http://schemas.microsoft.com/office/drawing/2014/main" id="{A48EA2F6-2C55-A24D-AA77-364D1E1465B7}"/>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6" action="ppaction://hlinksldjump"/>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2260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xEl>
                                              <p:pRg st="1" end="1"/>
                                            </p:txEl>
                                          </p:spTgt>
                                        </p:tgtEl>
                                        <p:attrNameLst>
                                          <p:attrName>style.visibility</p:attrName>
                                        </p:attrNameLst>
                                      </p:cBhvr>
                                      <p:to>
                                        <p:strVal val="visible"/>
                                      </p:to>
                                    </p:set>
                                    <p:animEffect transition="in" filter="fade">
                                      <p:cBhvr>
                                        <p:cTn id="12" dur="500"/>
                                        <p:tgtEl>
                                          <p:spTgt spid="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xEl>
                                              <p:pRg st="2" end="2"/>
                                            </p:txEl>
                                          </p:spTgt>
                                        </p:tgtEl>
                                        <p:attrNameLst>
                                          <p:attrName>style.visibility</p:attrName>
                                        </p:attrNameLst>
                                      </p:cBhvr>
                                      <p:to>
                                        <p:strVal val="visible"/>
                                      </p:to>
                                    </p:set>
                                    <p:animEffect transition="in" filter="fade">
                                      <p:cBhvr>
                                        <p:cTn id="17" dur="500"/>
                                        <p:tgtEl>
                                          <p:spTgt spid="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xEl>
                                              <p:pRg st="3" end="3"/>
                                            </p:txEl>
                                          </p:spTgt>
                                        </p:tgtEl>
                                        <p:attrNameLst>
                                          <p:attrName>style.visibility</p:attrName>
                                        </p:attrNameLst>
                                      </p:cBhvr>
                                      <p:to>
                                        <p:strVal val="visible"/>
                                      </p:to>
                                    </p:set>
                                    <p:animEffect transition="in" filter="fade">
                                      <p:cBhvr>
                                        <p:cTn id="22" dur="500"/>
                                        <p:tgtEl>
                                          <p:spTgt spid="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xEl>
                                              <p:pRg st="4" end="4"/>
                                            </p:txEl>
                                          </p:spTgt>
                                        </p:tgtEl>
                                        <p:attrNameLst>
                                          <p:attrName>style.visibility</p:attrName>
                                        </p:attrNameLst>
                                      </p:cBhvr>
                                      <p:to>
                                        <p:strVal val="visible"/>
                                      </p:to>
                                    </p:set>
                                    <p:animEffect transition="in" filter="fade">
                                      <p:cBhvr>
                                        <p:cTn id="27" dur="500"/>
                                        <p:tgtEl>
                                          <p:spTgt spid="54">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27" name="Folded Corner 26">
            <a:extLst>
              <a:ext uri="{FF2B5EF4-FFF2-40B4-BE49-F238E27FC236}">
                <a16:creationId xmlns:a16="http://schemas.microsoft.com/office/drawing/2014/main" id="{3CC14DB0-6EA8-C246-9692-02972434B295}"/>
              </a:ext>
            </a:extLst>
          </p:cNvPr>
          <p:cNvSpPr/>
          <p:nvPr/>
        </p:nvSpPr>
        <p:spPr>
          <a:xfrm>
            <a:off x="7090476" y="2665708"/>
            <a:ext cx="1272379" cy="1267347"/>
          </a:xfrm>
          <a:prstGeom prst="foldedCorner">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MMS Docker Image</a:t>
            </a:r>
          </a:p>
        </p:txBody>
      </p:sp>
      <p:grpSp>
        <p:nvGrpSpPr>
          <p:cNvPr id="43" name="Group 42">
            <a:extLst>
              <a:ext uri="{FF2B5EF4-FFF2-40B4-BE49-F238E27FC236}">
                <a16:creationId xmlns:a16="http://schemas.microsoft.com/office/drawing/2014/main" id="{2DFC8069-471C-E047-9179-94CF4CD43711}"/>
              </a:ext>
            </a:extLst>
          </p:cNvPr>
          <p:cNvGrpSpPr/>
          <p:nvPr/>
        </p:nvGrpSpPr>
        <p:grpSpPr>
          <a:xfrm>
            <a:off x="5029200" y="2606009"/>
            <a:ext cx="1767016" cy="693373"/>
            <a:chOff x="5314612" y="2975796"/>
            <a:chExt cx="1767016" cy="693373"/>
          </a:xfrm>
        </p:grpSpPr>
        <p:cxnSp>
          <p:nvCxnSpPr>
            <p:cNvPr id="30" name="Straight Arrow Connector 29">
              <a:extLst>
                <a:ext uri="{FF2B5EF4-FFF2-40B4-BE49-F238E27FC236}">
                  <a16:creationId xmlns:a16="http://schemas.microsoft.com/office/drawing/2014/main" id="{95DF1A79-454E-1D48-9199-200B6E0121ED}"/>
                </a:ext>
              </a:extLst>
            </p:cNvPr>
            <p:cNvCxnSpPr>
              <a:cxnSpLocks/>
            </p:cNvCxnSpPr>
            <p:nvPr/>
          </p:nvCxnSpPr>
          <p:spPr>
            <a:xfrm flipH="1">
              <a:off x="5314612" y="3669169"/>
              <a:ext cx="176701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2" name="TextBox 31">
              <a:extLst>
                <a:ext uri="{FF2B5EF4-FFF2-40B4-BE49-F238E27FC236}">
                  <a16:creationId xmlns:a16="http://schemas.microsoft.com/office/drawing/2014/main" id="{1F53CEBA-1557-3D42-844D-6E42C91DE938}"/>
                </a:ext>
              </a:extLst>
            </p:cNvPr>
            <p:cNvSpPr txBox="1"/>
            <p:nvPr/>
          </p:nvSpPr>
          <p:spPr>
            <a:xfrm>
              <a:off x="5486071" y="2975796"/>
              <a:ext cx="1465466" cy="646331"/>
            </a:xfrm>
            <a:prstGeom prst="rect">
              <a:avLst/>
            </a:prstGeom>
            <a:noFill/>
          </p:spPr>
          <p:txBody>
            <a:bodyPr wrap="non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Pull or Build</a:t>
              </a:r>
            </a:p>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Run</a:t>
              </a:r>
            </a:p>
          </p:txBody>
        </p:sp>
      </p:grpSp>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grpSp>
        <p:nvGrpSpPr>
          <p:cNvPr id="6" name="Group 5">
            <a:extLst>
              <a:ext uri="{FF2B5EF4-FFF2-40B4-BE49-F238E27FC236}">
                <a16:creationId xmlns:a16="http://schemas.microsoft.com/office/drawing/2014/main" id="{C6C496B8-43F7-A449-A475-3C0A04BE2294}"/>
              </a:ext>
            </a:extLst>
          </p:cNvPr>
          <p:cNvGrpSpPr/>
          <p:nvPr/>
        </p:nvGrpSpPr>
        <p:grpSpPr>
          <a:xfrm>
            <a:off x="347241" y="1276472"/>
            <a:ext cx="4387700" cy="3050214"/>
            <a:chOff x="347241" y="1659534"/>
            <a:chExt cx="4387700" cy="3050214"/>
          </a:xfrm>
        </p:grpSpPr>
        <p:grpSp>
          <p:nvGrpSpPr>
            <p:cNvPr id="55" name="Group 54">
              <a:extLst>
                <a:ext uri="{FF2B5EF4-FFF2-40B4-BE49-F238E27FC236}">
                  <a16:creationId xmlns:a16="http://schemas.microsoft.com/office/drawing/2014/main" id="{79F563B0-A928-4E4E-9D80-E8F565EE4776}"/>
                </a:ext>
              </a:extLst>
            </p:cNvPr>
            <p:cNvGrpSpPr/>
            <p:nvPr/>
          </p:nvGrpSpPr>
          <p:grpSpPr>
            <a:xfrm>
              <a:off x="347241" y="1659534"/>
              <a:ext cx="4387700" cy="3050214"/>
              <a:chOff x="347241" y="1659534"/>
              <a:chExt cx="4387700" cy="3050214"/>
            </a:xfrm>
          </p:grpSpPr>
          <p:grpSp>
            <p:nvGrpSpPr>
              <p:cNvPr id="15" name="Group 14">
                <a:extLst>
                  <a:ext uri="{FF2B5EF4-FFF2-40B4-BE49-F238E27FC236}">
                    <a16:creationId xmlns:a16="http://schemas.microsoft.com/office/drawing/2014/main" id="{56ADD50C-B83B-7B44-BF1F-76F422BE0DB6}"/>
                  </a:ext>
                </a:extLst>
              </p:cNvPr>
              <p:cNvGrpSpPr/>
              <p:nvPr/>
            </p:nvGrpSpPr>
            <p:grpSpPr>
              <a:xfrm>
                <a:off x="347241" y="1659534"/>
                <a:ext cx="4387700" cy="3050214"/>
                <a:chOff x="641500" y="1074338"/>
                <a:chExt cx="4313558" cy="3158392"/>
              </a:xfrm>
            </p:grpSpPr>
            <p:sp>
              <p:nvSpPr>
                <p:cNvPr id="26" name="Rectangle 25">
                  <a:extLst>
                    <a:ext uri="{FF2B5EF4-FFF2-40B4-BE49-F238E27FC236}">
                      <a16:creationId xmlns:a16="http://schemas.microsoft.com/office/drawing/2014/main" id="{E72EE70A-61CC-A741-A47B-F89A61560F0E}"/>
                    </a:ext>
                  </a:extLst>
                </p:cNvPr>
                <p:cNvSpPr/>
                <p:nvPr/>
              </p:nvSpPr>
              <p:spPr>
                <a:xfrm>
                  <a:off x="641501" y="3616859"/>
                  <a:ext cx="4313557" cy="615871"/>
                </a:xfrm>
                <a:prstGeom prst="rect">
                  <a:avLst/>
                </a:prstGeom>
                <a:solidFill>
                  <a:schemeClr val="bg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E7AC42-8809-9048-9713-E927561F522D}"/>
                    </a:ext>
                  </a:extLst>
                </p:cNvPr>
                <p:cNvSpPr/>
                <p:nvPr/>
              </p:nvSpPr>
              <p:spPr>
                <a:xfrm>
                  <a:off x="641500" y="1074338"/>
                  <a:ext cx="4313557" cy="2537221"/>
                </a:xfrm>
                <a:prstGeom prst="rect">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Container Cluster</a:t>
                  </a:r>
                </a:p>
              </p:txBody>
            </p:sp>
            <p:grpSp>
              <p:nvGrpSpPr>
                <p:cNvPr id="5" name="Group 4">
                  <a:extLst>
                    <a:ext uri="{FF2B5EF4-FFF2-40B4-BE49-F238E27FC236}">
                      <a16:creationId xmlns:a16="http://schemas.microsoft.com/office/drawing/2014/main" id="{098A8A89-2A57-5A43-AFF9-971225B9E984}"/>
                    </a:ext>
                  </a:extLst>
                </p:cNvPr>
                <p:cNvGrpSpPr/>
                <p:nvPr/>
              </p:nvGrpSpPr>
              <p:grpSpPr>
                <a:xfrm>
                  <a:off x="835847" y="1277644"/>
                  <a:ext cx="2791657" cy="1818667"/>
                  <a:chOff x="141714" y="1585133"/>
                  <a:chExt cx="2791657" cy="1818667"/>
                </a:xfrm>
              </p:grpSpPr>
              <p:sp>
                <p:nvSpPr>
                  <p:cNvPr id="20" name="Rectangle 19">
                    <a:extLst>
                      <a:ext uri="{FF2B5EF4-FFF2-40B4-BE49-F238E27FC236}">
                        <a16:creationId xmlns:a16="http://schemas.microsoft.com/office/drawing/2014/main" id="{F6A6ECB6-C2E2-494C-8822-120FD44C942D}"/>
                      </a:ext>
                    </a:extLst>
                  </p:cNvPr>
                  <p:cNvSpPr/>
                  <p:nvPr/>
                </p:nvSpPr>
                <p:spPr>
                  <a:xfrm>
                    <a:off x="141714" y="1585133"/>
                    <a:ext cx="2620486" cy="1593939"/>
                  </a:xfrm>
                  <a:prstGeom prst="rect">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1" name="Rectangle 20">
                    <a:extLst>
                      <a:ext uri="{FF2B5EF4-FFF2-40B4-BE49-F238E27FC236}">
                        <a16:creationId xmlns:a16="http://schemas.microsoft.com/office/drawing/2014/main" id="{97F6FA52-4F0C-F048-9930-4A79BBD6644C}"/>
                      </a:ext>
                    </a:extLst>
                  </p:cNvPr>
                  <p:cNvSpPr/>
                  <p:nvPr/>
                </p:nvSpPr>
                <p:spPr>
                  <a:xfrm>
                    <a:off x="221232" y="1693251"/>
                    <a:ext cx="2620486" cy="1622124"/>
                  </a:xfrm>
                  <a:prstGeom prst="rect">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2" name="Rectangle 21">
                    <a:extLst>
                      <a:ext uri="{FF2B5EF4-FFF2-40B4-BE49-F238E27FC236}">
                        <a16:creationId xmlns:a16="http://schemas.microsoft.com/office/drawing/2014/main" id="{510299D1-4251-294F-9BD1-ED223B60886B}"/>
                      </a:ext>
                    </a:extLst>
                  </p:cNvPr>
                  <p:cNvSpPr/>
                  <p:nvPr/>
                </p:nvSpPr>
                <p:spPr>
                  <a:xfrm>
                    <a:off x="312885" y="1803711"/>
                    <a:ext cx="2620486" cy="1600089"/>
                  </a:xfrm>
                  <a:prstGeom prst="rect">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MMS Container</a:t>
                    </a:r>
                  </a:p>
                </p:txBody>
              </p:sp>
              <p:sp>
                <p:nvSpPr>
                  <p:cNvPr id="23" name="Rectangle 22">
                    <a:extLst>
                      <a:ext uri="{FF2B5EF4-FFF2-40B4-BE49-F238E27FC236}">
                        <a16:creationId xmlns:a16="http://schemas.microsoft.com/office/drawing/2014/main" id="{E6A62277-81FC-E649-9914-A9DFE28DD261}"/>
                      </a:ext>
                    </a:extLst>
                  </p:cNvPr>
                  <p:cNvSpPr/>
                  <p:nvPr/>
                </p:nvSpPr>
                <p:spPr>
                  <a:xfrm>
                    <a:off x="477002" y="2411738"/>
                    <a:ext cx="1151986" cy="45627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latin typeface="Amazon Ember" panose="020B0603020204020204" pitchFamily="34" charset="0"/>
                        <a:ea typeface="Amazon Ember" panose="020B0603020204020204" pitchFamily="34" charset="0"/>
                        <a:cs typeface="Amazon Ember" panose="020B0603020204020204" pitchFamily="34" charset="0"/>
                      </a:rPr>
                      <a:t>MXNet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79BBB24F-2CCA-A542-A15D-C31FE5F4B468}"/>
                      </a:ext>
                    </a:extLst>
                  </p:cNvPr>
                  <p:cNvSpPr/>
                  <p:nvPr/>
                </p:nvSpPr>
                <p:spPr>
                  <a:xfrm>
                    <a:off x="1628987" y="2411738"/>
                    <a:ext cx="1151986" cy="45627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NGINX</a:t>
                    </a:r>
                  </a:p>
                </p:txBody>
              </p:sp>
              <p:sp>
                <p:nvSpPr>
                  <p:cNvPr id="25" name="Rectangle 24">
                    <a:extLst>
                      <a:ext uri="{FF2B5EF4-FFF2-40B4-BE49-F238E27FC236}">
                        <a16:creationId xmlns:a16="http://schemas.microsoft.com/office/drawing/2014/main" id="{2CFD7744-8FCD-9D44-8E80-8BBE036AB4A2}"/>
                      </a:ext>
                    </a:extLst>
                  </p:cNvPr>
                  <p:cNvSpPr/>
                  <p:nvPr/>
                </p:nvSpPr>
                <p:spPr>
                  <a:xfrm>
                    <a:off x="477002" y="1948825"/>
                    <a:ext cx="2303972" cy="45627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latin typeface="Amazon Ember" panose="020B0603020204020204" pitchFamily="34" charset="0"/>
                        <a:ea typeface="Amazon Ember" panose="020B0603020204020204" pitchFamily="34" charset="0"/>
                        <a:cs typeface="Amazon Ember" panose="020B0603020204020204" pitchFamily="34" charset="0"/>
                      </a:rPr>
                      <a:t>MXNet</a:t>
                    </a:r>
                    <a:r>
                      <a:rPr lang="en-US" dirty="0">
                        <a:latin typeface="Amazon Ember" panose="020B0603020204020204" pitchFamily="34" charset="0"/>
                        <a:ea typeface="Amazon Ember" panose="020B0603020204020204" pitchFamily="34" charset="0"/>
                        <a:cs typeface="Amazon Ember" panose="020B0603020204020204" pitchFamily="34" charset="0"/>
                      </a:rPr>
                      <a:t> Model Server</a:t>
                    </a:r>
                  </a:p>
                </p:txBody>
              </p:sp>
            </p:grpSp>
          </p:grpSp>
          <p:pic>
            <p:nvPicPr>
              <p:cNvPr id="51" name="Picture 50">
                <a:extLst>
                  <a:ext uri="{FF2B5EF4-FFF2-40B4-BE49-F238E27FC236}">
                    <a16:creationId xmlns:a16="http://schemas.microsoft.com/office/drawing/2014/main" id="{E5D48564-27A0-3E4E-8815-5F70688E94CD}"/>
                  </a:ext>
                </a:extLst>
              </p:cNvPr>
              <p:cNvPicPr>
                <a:picLocks noChangeAspect="1"/>
              </p:cNvPicPr>
              <p:nvPr/>
            </p:nvPicPr>
            <p:blipFill>
              <a:blip r:embed="rId5"/>
              <a:stretch>
                <a:fillRect/>
              </a:stretch>
            </p:blipFill>
            <p:spPr>
              <a:xfrm>
                <a:off x="1363346" y="4225419"/>
                <a:ext cx="2272382" cy="430299"/>
              </a:xfrm>
              <a:prstGeom prst="rect">
                <a:avLst/>
              </a:prstGeom>
              <a:solidFill>
                <a:schemeClr val="bg1"/>
              </a:solidFill>
              <a:effectLst>
                <a:outerShdw dist="20000" sx="1000" sy="1000" rotWithShape="0">
                  <a:srgbClr val="000000"/>
                </a:outerShdw>
              </a:effectLst>
            </p:spPr>
            <p:style>
              <a:lnRef idx="3">
                <a:schemeClr val="lt1"/>
              </a:lnRef>
              <a:fillRef idx="1">
                <a:schemeClr val="accent3"/>
              </a:fillRef>
              <a:effectRef idx="1">
                <a:schemeClr val="accent3"/>
              </a:effectRef>
              <a:fontRef idx="minor">
                <a:schemeClr val="lt1"/>
              </a:fontRef>
            </p:style>
          </p:pic>
        </p:grpSp>
        <p:sp>
          <p:nvSpPr>
            <p:cNvPr id="28" name="Rectangle 27">
              <a:extLst>
                <a:ext uri="{FF2B5EF4-FFF2-40B4-BE49-F238E27FC236}">
                  <a16:creationId xmlns:a16="http://schemas.microsoft.com/office/drawing/2014/main" id="{D65AAEF7-6773-EA40-B6CA-8B0229CB9AA6}"/>
                </a:ext>
              </a:extLst>
            </p:cNvPr>
            <p:cNvSpPr/>
            <p:nvPr/>
          </p:nvSpPr>
          <p:spPr>
            <a:xfrm rot="5400000">
              <a:off x="3436998" y="2500350"/>
              <a:ext cx="1171786" cy="67852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Load Balancer</a:t>
              </a:r>
            </a:p>
          </p:txBody>
        </p:sp>
        <p:cxnSp>
          <p:nvCxnSpPr>
            <p:cNvPr id="31" name="Straight Arrow Connector 30">
              <a:extLst>
                <a:ext uri="{FF2B5EF4-FFF2-40B4-BE49-F238E27FC236}">
                  <a16:creationId xmlns:a16="http://schemas.microsoft.com/office/drawing/2014/main" id="{818A50FD-6E04-C548-AD92-249A261F5A2C}"/>
                </a:ext>
              </a:extLst>
            </p:cNvPr>
            <p:cNvCxnSpPr>
              <a:cxnSpLocks/>
              <a:stCxn id="28" idx="2"/>
            </p:cNvCxnSpPr>
            <p:nvPr/>
          </p:nvCxnSpPr>
          <p:spPr>
            <a:xfrm flipH="1">
              <a:off x="3384570" y="2839611"/>
              <a:ext cx="299060"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25042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Deploying Models with Containers</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394570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E22E-7F31-704A-B82E-E95CA33E406F}"/>
              </a:ext>
            </a:extLst>
          </p:cNvPr>
          <p:cNvSpPr>
            <a:spLocks noGrp="1"/>
          </p:cNvSpPr>
          <p:nvPr>
            <p:ph type="title"/>
          </p:nvPr>
        </p:nvSpPr>
        <p:spPr>
          <a:xfrm>
            <a:off x="669663" y="371629"/>
            <a:ext cx="7772400" cy="930105"/>
          </a:xfrm>
        </p:spPr>
        <p:txBody>
          <a:bodyPr/>
          <a:lstStyle/>
          <a:p>
            <a:r>
              <a:rPr lang="en-US" dirty="0"/>
              <a:t>Demo - </a:t>
            </a:r>
            <a:r>
              <a:rPr lang="en-US" b="0" u="sng" dirty="0">
                <a:hlinkClick r:id="rId2"/>
              </a:rPr>
              <a:t>http://bit.ly/mxnet-fer</a:t>
            </a:r>
            <a:endParaRPr lang="en-US" dirty="0"/>
          </a:p>
        </p:txBody>
      </p:sp>
      <p:pic>
        <p:nvPicPr>
          <p:cNvPr id="3" name="Picture 2">
            <a:extLst>
              <a:ext uri="{FF2B5EF4-FFF2-40B4-BE49-F238E27FC236}">
                <a16:creationId xmlns:a16="http://schemas.microsoft.com/office/drawing/2014/main" id="{AC6E8EAB-0498-E14A-89B3-2E574CEC3A93}"/>
              </a:ext>
            </a:extLst>
          </p:cNvPr>
          <p:cNvPicPr>
            <a:picLocks noChangeAspect="1"/>
          </p:cNvPicPr>
          <p:nvPr/>
        </p:nvPicPr>
        <p:blipFill>
          <a:blip r:embed="rId3"/>
          <a:stretch>
            <a:fillRect/>
          </a:stretch>
        </p:blipFill>
        <p:spPr>
          <a:xfrm>
            <a:off x="1518720" y="1198179"/>
            <a:ext cx="6074286" cy="3563008"/>
          </a:xfrm>
          <a:prstGeom prst="rect">
            <a:avLst/>
          </a:prstGeom>
        </p:spPr>
      </p:pic>
    </p:spTree>
    <p:extLst>
      <p:ext uri="{BB962C8B-B14F-4D97-AF65-F5344CB8AC3E}">
        <p14:creationId xmlns:p14="http://schemas.microsoft.com/office/powerpoint/2010/main" val="15849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2CAF-A629-F94F-B222-804C288A76E0}"/>
              </a:ext>
            </a:extLst>
          </p:cNvPr>
          <p:cNvSpPr>
            <a:spLocks noGrp="1"/>
          </p:cNvSpPr>
          <p:nvPr>
            <p:ph type="title"/>
          </p:nvPr>
        </p:nvSpPr>
        <p:spPr/>
        <p:txBody>
          <a:bodyPr/>
          <a:lstStyle/>
          <a:p>
            <a:r>
              <a:rPr lang="en-US" dirty="0"/>
              <a:t>Apache </a:t>
            </a:r>
            <a:r>
              <a:rPr lang="en-US" dirty="0" err="1"/>
              <a:t>MXNet</a:t>
            </a:r>
            <a:r>
              <a:rPr lang="en-US" dirty="0"/>
              <a:t> Resources</a:t>
            </a:r>
          </a:p>
        </p:txBody>
      </p:sp>
      <p:sp>
        <p:nvSpPr>
          <p:cNvPr id="3" name="Content Placeholder 2">
            <a:extLst>
              <a:ext uri="{FF2B5EF4-FFF2-40B4-BE49-F238E27FC236}">
                <a16:creationId xmlns:a16="http://schemas.microsoft.com/office/drawing/2014/main" id="{A39994A5-A3EB-3E47-9C5D-3E5E8FBC4BB9}"/>
              </a:ext>
            </a:extLst>
          </p:cNvPr>
          <p:cNvSpPr>
            <a:spLocks noGrp="1"/>
          </p:cNvSpPr>
          <p:nvPr>
            <p:ph idx="1"/>
          </p:nvPr>
        </p:nvSpPr>
        <p:spPr/>
        <p:txBody>
          <a:bodyPr/>
          <a:lstStyle/>
          <a:p>
            <a:pPr marL="342900" indent="-342900">
              <a:buFont typeface="Arial" panose="020B0604020202020204" pitchFamily="34" charset="0"/>
              <a:buChar char="•"/>
            </a:pPr>
            <a:r>
              <a:rPr lang="en-US" sz="2000" dirty="0">
                <a:hlinkClick r:id="rId2"/>
              </a:rPr>
              <a:t>http://mxnet.incubator.apache.org/</a:t>
            </a:r>
            <a:endParaRPr lang="en-US" sz="2000" dirty="0"/>
          </a:p>
          <a:p>
            <a:pPr marL="342900" indent="-342900">
              <a:buFont typeface="Arial" panose="020B0604020202020204" pitchFamily="34" charset="0"/>
              <a:buChar char="•"/>
            </a:pPr>
            <a:r>
              <a:rPr lang="en-US" sz="2000" dirty="0"/>
              <a:t>Learn Deep Learning with Gluon - </a:t>
            </a:r>
            <a:r>
              <a:rPr lang="en-US" sz="2000" dirty="0">
                <a:hlinkClick r:id="rId3"/>
              </a:rPr>
              <a:t>https://gluon.mxnet.io/</a:t>
            </a:r>
            <a:r>
              <a:rPr lang="en-US" sz="2000" dirty="0"/>
              <a:t> </a:t>
            </a:r>
          </a:p>
          <a:p>
            <a:pPr marL="342900" indent="-342900">
              <a:buFont typeface="Arial" panose="020B0604020202020204" pitchFamily="34" charset="0"/>
              <a:buChar char="•"/>
            </a:pPr>
            <a:r>
              <a:rPr lang="en-US" sz="2000" dirty="0"/>
              <a:t>GitHub Repo - </a:t>
            </a:r>
            <a:r>
              <a:rPr lang="en-US" sz="2000" dirty="0">
                <a:hlinkClick r:id="rId4"/>
              </a:rPr>
              <a:t>https://github.com/apache/incubator-mxnet</a:t>
            </a:r>
            <a:endParaRPr lang="en-US" sz="2000" dirty="0"/>
          </a:p>
          <a:p>
            <a:pPr marL="342900" indent="-342900">
              <a:buFont typeface="Arial" panose="020B0604020202020204" pitchFamily="34" charset="0"/>
              <a:buChar char="•"/>
            </a:pPr>
            <a:r>
              <a:rPr lang="en-US" sz="2000" dirty="0"/>
              <a:t>Medium: </a:t>
            </a:r>
            <a:r>
              <a:rPr lang="en-US" sz="2000" dirty="0">
                <a:hlinkClick r:id="rId5"/>
              </a:rPr>
              <a:t>https://medium.com/apache-mxnet</a:t>
            </a:r>
            <a:endParaRPr lang="en-US" sz="2000" dirty="0"/>
          </a:p>
          <a:p>
            <a:pPr marL="342900" indent="-342900">
              <a:buFont typeface="Arial" panose="020B0604020202020204" pitchFamily="34" charset="0"/>
              <a:buChar char="•"/>
            </a:pPr>
            <a:r>
              <a:rPr lang="en-US" sz="2000" dirty="0"/>
              <a:t>Twitter: @</a:t>
            </a:r>
            <a:r>
              <a:rPr lang="en-US" sz="2000" dirty="0" err="1"/>
              <a:t>ApacheMXNet</a:t>
            </a:r>
            <a:r>
              <a:rPr lang="en-US" sz="2000" dirty="0"/>
              <a:t> </a:t>
            </a:r>
          </a:p>
          <a:p>
            <a:pPr marL="342900" indent="-342900">
              <a:buFont typeface="Arial" panose="020B0604020202020204" pitchFamily="34" charset="0"/>
              <a:buChar char="•"/>
            </a:pPr>
            <a:r>
              <a:rPr lang="en-US" sz="2000" dirty="0"/>
              <a:t>Wiki: </a:t>
            </a:r>
            <a:r>
              <a:rPr lang="en-US" sz="2000" dirty="0">
                <a:hlinkClick r:id="rId6"/>
              </a:rPr>
              <a:t>https://cwiki.apache.org/confluence/display/MXNET</a:t>
            </a:r>
            <a:endParaRPr lang="en-US" sz="2000" dirty="0"/>
          </a:p>
          <a:p>
            <a:pPr marL="342900" indent="-342900">
              <a:buFont typeface="Arial" panose="020B0604020202020204" pitchFamily="34" charset="0"/>
              <a:buChar char="•"/>
            </a:pPr>
            <a:r>
              <a:rPr lang="en-US" sz="2000" dirty="0"/>
              <a:t>Subscribe to dev list – </a:t>
            </a:r>
            <a:r>
              <a:rPr lang="en-US" sz="2000" dirty="0">
                <a:hlinkClick r:id="rId7"/>
              </a:rPr>
              <a:t>dev@mxnet.incubator.apache.org</a:t>
            </a:r>
            <a:r>
              <a:rPr lang="en-US" sz="2000" dirty="0"/>
              <a:t> </a:t>
            </a:r>
          </a:p>
          <a:p>
            <a:endParaRPr lang="en-US" sz="2000" dirty="0"/>
          </a:p>
        </p:txBody>
      </p:sp>
    </p:spTree>
    <p:extLst>
      <p:ext uri="{BB962C8B-B14F-4D97-AF65-F5344CB8AC3E}">
        <p14:creationId xmlns:p14="http://schemas.microsoft.com/office/powerpoint/2010/main" val="659285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2CAF-A629-F94F-B222-804C288A76E0}"/>
              </a:ext>
            </a:extLst>
          </p:cNvPr>
          <p:cNvSpPr>
            <a:spLocks noGrp="1"/>
          </p:cNvSpPr>
          <p:nvPr>
            <p:ph type="title"/>
          </p:nvPr>
        </p:nvSpPr>
        <p:spPr/>
        <p:txBody>
          <a:bodyPr/>
          <a:lstStyle/>
          <a:p>
            <a:r>
              <a:rPr lang="en-US" dirty="0"/>
              <a:t>Apache </a:t>
            </a:r>
            <a:r>
              <a:rPr lang="en-US" dirty="0" err="1"/>
              <a:t>MXNet</a:t>
            </a:r>
            <a:r>
              <a:rPr lang="en-US" dirty="0"/>
              <a:t> Evaluation</a:t>
            </a:r>
          </a:p>
        </p:txBody>
      </p:sp>
      <p:sp>
        <p:nvSpPr>
          <p:cNvPr id="3" name="Content Placeholder 2">
            <a:extLst>
              <a:ext uri="{FF2B5EF4-FFF2-40B4-BE49-F238E27FC236}">
                <a16:creationId xmlns:a16="http://schemas.microsoft.com/office/drawing/2014/main" id="{A39994A5-A3EB-3E47-9C5D-3E5E8FBC4BB9}"/>
              </a:ext>
            </a:extLst>
          </p:cNvPr>
          <p:cNvSpPr>
            <a:spLocks noGrp="1"/>
          </p:cNvSpPr>
          <p:nvPr>
            <p:ph idx="1"/>
          </p:nvPr>
        </p:nvSpPr>
        <p:spPr>
          <a:xfrm>
            <a:off x="340591" y="1009331"/>
            <a:ext cx="8544991" cy="3801207"/>
          </a:xfrm>
        </p:spPr>
        <p:txBody>
          <a:bodyPr/>
          <a:lstStyle/>
          <a:p>
            <a:pPr marL="342900" indent="-342900">
              <a:buFont typeface="Arial" panose="020B0604020202020204" pitchFamily="34" charset="0"/>
              <a:buChar char="•"/>
            </a:pPr>
            <a:r>
              <a:rPr lang="en-US" sz="2000" dirty="0"/>
              <a:t>Want to learn more and start using </a:t>
            </a:r>
            <a:r>
              <a:rPr lang="en-US" sz="2000" dirty="0" err="1"/>
              <a:t>MXNet</a:t>
            </a:r>
            <a:r>
              <a:rPr lang="en-US" sz="2000" dirty="0"/>
              <a:t>?</a:t>
            </a:r>
          </a:p>
          <a:p>
            <a:pPr marL="342900" indent="-342900">
              <a:buFont typeface="Arial" panose="020B0604020202020204" pitchFamily="34" charset="0"/>
              <a:buChar char="•"/>
            </a:pPr>
            <a:r>
              <a:rPr lang="en-US" sz="2000" dirty="0"/>
              <a:t>Our experts can review your use cases </a:t>
            </a:r>
          </a:p>
          <a:p>
            <a:pPr marL="342900" indent="-342900">
              <a:buFont typeface="Arial" panose="020B0604020202020204" pitchFamily="34" charset="0"/>
              <a:buChar char="•"/>
            </a:pPr>
            <a:r>
              <a:rPr lang="en-US" sz="2000" dirty="0"/>
              <a:t>We will help you with an evaluation of </a:t>
            </a:r>
            <a:r>
              <a:rPr lang="en-US" sz="2000" dirty="0" err="1"/>
              <a:t>MXNet</a:t>
            </a:r>
            <a:endParaRPr lang="en-US" sz="2000" dirty="0"/>
          </a:p>
          <a:p>
            <a:pPr marL="342900" indent="-342900">
              <a:buFont typeface="Arial" panose="020B0604020202020204" pitchFamily="34" charset="0"/>
              <a:buChar char="•"/>
            </a:pPr>
            <a:r>
              <a:rPr lang="en-US" sz="2000" dirty="0"/>
              <a:t>We can walk you through the steps to get to a production ready state</a:t>
            </a:r>
          </a:p>
          <a:p>
            <a:pPr marL="342900" indent="-342900">
              <a:buFont typeface="Arial" panose="020B0604020202020204" pitchFamily="34" charset="0"/>
              <a:buChar char="•"/>
            </a:pPr>
            <a:r>
              <a:rPr lang="en-US" sz="2000" dirty="0"/>
              <a:t>Partner with AWS!</a:t>
            </a:r>
          </a:p>
          <a:p>
            <a:pPr marL="1085850" lvl="1" indent="-342900">
              <a:buFont typeface="Arial" panose="020B0604020202020204" pitchFamily="34" charset="0"/>
              <a:buChar char="•"/>
            </a:pPr>
            <a:r>
              <a:rPr lang="en-US" sz="1600" dirty="0"/>
              <a:t>Become a customer reference</a:t>
            </a:r>
          </a:p>
          <a:p>
            <a:pPr marL="1085850" lvl="1" indent="-342900">
              <a:buFont typeface="Arial" panose="020B0604020202020204" pitchFamily="34" charset="0"/>
              <a:buChar char="•"/>
            </a:pPr>
            <a:r>
              <a:rPr lang="en-US" sz="1600" dirty="0"/>
              <a:t>Write a blog and receive market and peer recognition</a:t>
            </a:r>
          </a:p>
          <a:p>
            <a:pPr marL="1085850" lvl="1" indent="-342900">
              <a:buFont typeface="Arial" panose="020B0604020202020204" pitchFamily="34" charset="0"/>
              <a:buChar char="•"/>
            </a:pPr>
            <a:r>
              <a:rPr lang="en-US" sz="1600" dirty="0"/>
              <a:t>Customer case study to promote what you’re doing in Deep Learning</a:t>
            </a:r>
          </a:p>
          <a:p>
            <a:pPr marL="342900" indent="-342900">
              <a:buFont typeface="Arial" panose="020B0604020202020204" pitchFamily="34" charset="0"/>
              <a:buChar char="•"/>
            </a:pPr>
            <a:r>
              <a:rPr lang="en-US" sz="2000" dirty="0"/>
              <a:t>Contact Marcelo Bossi to get started</a:t>
            </a:r>
          </a:p>
          <a:p>
            <a:pPr marL="1085850" lvl="1" indent="-342900">
              <a:buFont typeface="Arial" panose="020B0604020202020204" pitchFamily="34" charset="0"/>
              <a:buChar char="•"/>
            </a:pPr>
            <a:r>
              <a:rPr lang="en-US" sz="1600" dirty="0"/>
              <a:t>Email: </a:t>
            </a:r>
            <a:r>
              <a:rPr lang="en-US" sz="1600" dirty="0">
                <a:hlinkClick r:id="rId2"/>
              </a:rPr>
              <a:t>mbbossi@amazon.com</a:t>
            </a:r>
            <a:endParaRPr lang="en-US" sz="1600" dirty="0"/>
          </a:p>
          <a:p>
            <a:pPr marL="1085850" lvl="1" indent="-342900">
              <a:buFont typeface="Arial" panose="020B0604020202020204" pitchFamily="34" charset="0"/>
              <a:buChar char="•"/>
            </a:pPr>
            <a:r>
              <a:rPr lang="en-US" sz="1600" dirty="0"/>
              <a:t>Cell: (650) 796-1781</a:t>
            </a:r>
          </a:p>
          <a:p>
            <a:endParaRPr lang="en-US" sz="2000" dirty="0"/>
          </a:p>
        </p:txBody>
      </p:sp>
    </p:spTree>
    <p:extLst>
      <p:ext uri="{BB962C8B-B14F-4D97-AF65-F5344CB8AC3E}">
        <p14:creationId xmlns:p14="http://schemas.microsoft.com/office/powerpoint/2010/main" val="4265065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72746" y="3391907"/>
            <a:ext cx="6314303" cy="1237613"/>
          </a:xfrm>
        </p:spPr>
        <p:txBody>
          <a:bodyPr anchor="ctr">
            <a:normAutofit lnSpcReduction="10000"/>
          </a:bodyPr>
          <a:lstStyle/>
          <a:p>
            <a:pPr algn="ctr"/>
            <a:r>
              <a:rPr lang="en-US" sz="2400" b="1" dirty="0"/>
              <a:t>Try it out, Star and Contribute!</a:t>
            </a:r>
          </a:p>
          <a:p>
            <a:pPr algn="ctr"/>
            <a:r>
              <a:rPr lang="en-US" sz="2400" dirty="0">
                <a:hlinkClick r:id="rId3"/>
              </a:rPr>
              <a:t>http://mxnet.io</a:t>
            </a:r>
            <a:endParaRPr lang="en-US" sz="2400" dirty="0"/>
          </a:p>
          <a:p>
            <a:pPr algn="ctr"/>
            <a:r>
              <a:rPr lang="en-US" sz="2400" dirty="0">
                <a:hlinkClick r:id="rId4"/>
              </a:rPr>
              <a:t>http://modelserver.io</a:t>
            </a:r>
            <a:r>
              <a:rPr lang="en-US" sz="2400" dirty="0"/>
              <a:t> </a:t>
            </a:r>
          </a:p>
        </p:txBody>
      </p:sp>
      <p:pic>
        <p:nvPicPr>
          <p:cNvPr id="4" name="Picture 3">
            <a:extLst>
              <a:ext uri="{FF2B5EF4-FFF2-40B4-BE49-F238E27FC236}">
                <a16:creationId xmlns:a16="http://schemas.microsoft.com/office/drawing/2014/main" id="{025E6EB2-4AA9-9645-AFAD-201528356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5778" y="387998"/>
            <a:ext cx="2828237" cy="2828237"/>
          </a:xfrm>
          <a:prstGeom prst="rect">
            <a:avLst/>
          </a:prstGeom>
        </p:spPr>
      </p:pic>
    </p:spTree>
    <p:extLst>
      <p:ext uri="{BB962C8B-B14F-4D97-AF65-F5344CB8AC3E}">
        <p14:creationId xmlns:p14="http://schemas.microsoft.com/office/powerpoint/2010/main" val="396826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EFA03C9D-0858-734E-9FC7-507D887179B0}"/>
              </a:ext>
            </a:extLst>
          </p:cNvPr>
          <p:cNvSpPr txBox="1">
            <a:spLocks/>
          </p:cNvSpPr>
          <p:nvPr/>
        </p:nvSpPr>
        <p:spPr>
          <a:xfrm>
            <a:off x="202354" y="1108820"/>
            <a:ext cx="6649859" cy="1518633"/>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Inspired by the brain’s Neurons</a:t>
            </a:r>
          </a:p>
          <a:p>
            <a:pPr>
              <a:lnSpc>
                <a:spcPts val="3560"/>
              </a:lnSpc>
            </a:pPr>
            <a:r>
              <a:rPr lang="en-US" sz="2400" dirty="0"/>
              <a:t>We have ~100B of them, and ~1Q Synapses</a:t>
            </a:r>
          </a:p>
        </p:txBody>
      </p:sp>
      <p:pic>
        <p:nvPicPr>
          <p:cNvPr id="3" name="Picture 2">
            <a:extLst>
              <a:ext uri="{FF2B5EF4-FFF2-40B4-BE49-F238E27FC236}">
                <a16:creationId xmlns:a16="http://schemas.microsoft.com/office/drawing/2014/main" id="{918D790A-5B3C-7942-A6E0-14ECDCF90D32}"/>
              </a:ext>
            </a:extLst>
          </p:cNvPr>
          <p:cNvPicPr>
            <a:picLocks noChangeAspect="1"/>
          </p:cNvPicPr>
          <p:nvPr/>
        </p:nvPicPr>
        <p:blipFill>
          <a:blip r:embed="rId3">
            <a:duotone>
              <a:prstClr val="black"/>
              <a:srgbClr val="029BE4">
                <a:tint val="45000"/>
                <a:satMod val="400000"/>
              </a:srgbClr>
            </a:duotone>
            <a:extLst>
              <a:ext uri="{BEBA8EAE-BF5A-486C-A8C5-ECC9F3942E4B}">
                <a14:imgProps xmlns:a14="http://schemas.microsoft.com/office/drawing/2010/main">
                  <a14:imgLayer r:embed="rId4">
                    <a14:imgEffect>
                      <a14:artisticCrisscrossEtching/>
                    </a14:imgEffect>
                    <a14:imgEffect>
                      <a14:sharpenSoften amount="-50000"/>
                    </a14:imgEffect>
                    <a14:imgEffect>
                      <a14:brightnessContrast bright="40000" contrast="40000"/>
                    </a14:imgEffect>
                  </a14:imgLayer>
                </a14:imgProps>
              </a:ext>
            </a:extLst>
          </a:blip>
          <a:stretch>
            <a:fillRect/>
          </a:stretch>
        </p:blipFill>
        <p:spPr>
          <a:xfrm>
            <a:off x="6338995" y="415512"/>
            <a:ext cx="2510036" cy="2510036"/>
          </a:xfrm>
          <a:prstGeom prst="rect">
            <a:avLst/>
          </a:prstGeom>
        </p:spPr>
      </p:pic>
      <p:grpSp>
        <p:nvGrpSpPr>
          <p:cNvPr id="107" name="Group 106">
            <a:extLst>
              <a:ext uri="{FF2B5EF4-FFF2-40B4-BE49-F238E27FC236}">
                <a16:creationId xmlns:a16="http://schemas.microsoft.com/office/drawing/2014/main" id="{8B3D2A36-6B63-014F-B0CC-B9C45E81A3EF}"/>
              </a:ext>
            </a:extLst>
          </p:cNvPr>
          <p:cNvGrpSpPr/>
          <p:nvPr/>
        </p:nvGrpSpPr>
        <p:grpSpPr>
          <a:xfrm>
            <a:off x="336788" y="2614125"/>
            <a:ext cx="4795925" cy="2041041"/>
            <a:chOff x="336788" y="2614125"/>
            <a:chExt cx="4795925" cy="2041041"/>
          </a:xfrm>
        </p:grpSpPr>
        <p:grpSp>
          <p:nvGrpSpPr>
            <p:cNvPr id="86" name="Group 85">
              <a:extLst>
                <a:ext uri="{FF2B5EF4-FFF2-40B4-BE49-F238E27FC236}">
                  <a16:creationId xmlns:a16="http://schemas.microsoft.com/office/drawing/2014/main" id="{00540826-1C05-564A-B3C1-949B932F58E2}"/>
                </a:ext>
              </a:extLst>
            </p:cNvPr>
            <p:cNvGrpSpPr/>
            <p:nvPr/>
          </p:nvGrpSpPr>
          <p:grpSpPr>
            <a:xfrm>
              <a:off x="336788" y="2614125"/>
              <a:ext cx="4795925" cy="2041041"/>
              <a:chOff x="65577" y="2590404"/>
              <a:chExt cx="4795925" cy="2041041"/>
            </a:xfrm>
          </p:grpSpPr>
          <p:grpSp>
            <p:nvGrpSpPr>
              <p:cNvPr id="18" name="Group 17">
                <a:extLst>
                  <a:ext uri="{FF2B5EF4-FFF2-40B4-BE49-F238E27FC236}">
                    <a16:creationId xmlns:a16="http://schemas.microsoft.com/office/drawing/2014/main" id="{EA5F1ADD-00C5-9942-AD27-15964ED68AA5}"/>
                  </a:ext>
                </a:extLst>
              </p:cNvPr>
              <p:cNvGrpSpPr/>
              <p:nvPr/>
            </p:nvGrpSpPr>
            <p:grpSpPr>
              <a:xfrm>
                <a:off x="1184545" y="3076017"/>
                <a:ext cx="457200" cy="457200"/>
                <a:chOff x="336788" y="2925547"/>
                <a:chExt cx="457200" cy="457200"/>
              </a:xfrm>
            </p:grpSpPr>
            <p:sp>
              <p:nvSpPr>
                <p:cNvPr id="41" name="Oval 40">
                  <a:extLst>
                    <a:ext uri="{FF2B5EF4-FFF2-40B4-BE49-F238E27FC236}">
                      <a16:creationId xmlns:a16="http://schemas.microsoft.com/office/drawing/2014/main" id="{971766B0-77E9-344A-B12F-8540E0B8D919}"/>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2" name="TextBox 11">
                  <a:extLst>
                    <a:ext uri="{FF2B5EF4-FFF2-40B4-BE49-F238E27FC236}">
                      <a16:creationId xmlns:a16="http://schemas.microsoft.com/office/drawing/2014/main" id="{EBFFB14A-71FC-CB49-BE86-0C32B485E644}"/>
                    </a:ext>
                  </a:extLst>
                </p:cNvPr>
                <p:cNvSpPr txBox="1"/>
                <p:nvPr/>
              </p:nvSpPr>
              <p:spPr>
                <a:xfrm>
                  <a:off x="357650" y="2945440"/>
                  <a:ext cx="436338" cy="369332"/>
                </a:xfrm>
                <a:prstGeom prst="rect">
                  <a:avLst/>
                </a:prstGeom>
                <a:noFill/>
              </p:spPr>
              <p:txBody>
                <a:bodyPr wrap="none" rtlCol="0">
                  <a:spAutoFit/>
                </a:bodyPr>
                <a:lstStyle/>
                <a:p>
                  <a:r>
                    <a:rPr lang="en-US" dirty="0">
                      <a:solidFill>
                        <a:schemeClr val="bg1"/>
                      </a:solidFill>
                    </a:rPr>
                    <a:t>w</a:t>
                  </a:r>
                  <a:r>
                    <a:rPr lang="en-US" baseline="-25000" dirty="0">
                      <a:solidFill>
                        <a:schemeClr val="bg1"/>
                      </a:solidFill>
                    </a:rPr>
                    <a:t>1</a:t>
                  </a:r>
                </a:p>
              </p:txBody>
            </p:sp>
          </p:grpSp>
          <p:grpSp>
            <p:nvGrpSpPr>
              <p:cNvPr id="44" name="Group 43">
                <a:extLst>
                  <a:ext uri="{FF2B5EF4-FFF2-40B4-BE49-F238E27FC236}">
                    <a16:creationId xmlns:a16="http://schemas.microsoft.com/office/drawing/2014/main" id="{5A939B46-48F6-AB4E-856D-183E9EEF81E5}"/>
                  </a:ext>
                </a:extLst>
              </p:cNvPr>
              <p:cNvGrpSpPr/>
              <p:nvPr/>
            </p:nvGrpSpPr>
            <p:grpSpPr>
              <a:xfrm>
                <a:off x="1184545" y="3625131"/>
                <a:ext cx="457200" cy="457200"/>
                <a:chOff x="336788" y="2925547"/>
                <a:chExt cx="457200" cy="457200"/>
              </a:xfrm>
            </p:grpSpPr>
            <p:sp>
              <p:nvSpPr>
                <p:cNvPr id="45" name="Oval 44">
                  <a:extLst>
                    <a:ext uri="{FF2B5EF4-FFF2-40B4-BE49-F238E27FC236}">
                      <a16:creationId xmlns:a16="http://schemas.microsoft.com/office/drawing/2014/main" id="{1DC24DC5-71A2-5A49-A9A2-5E44C3E338D3}"/>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47" name="TextBox 46">
                  <a:extLst>
                    <a:ext uri="{FF2B5EF4-FFF2-40B4-BE49-F238E27FC236}">
                      <a16:creationId xmlns:a16="http://schemas.microsoft.com/office/drawing/2014/main" id="{0C0FD7F5-9358-C84C-B345-4B9B2E12E1E4}"/>
                    </a:ext>
                  </a:extLst>
                </p:cNvPr>
                <p:cNvSpPr txBox="1"/>
                <p:nvPr/>
              </p:nvSpPr>
              <p:spPr>
                <a:xfrm>
                  <a:off x="357650" y="2945440"/>
                  <a:ext cx="436338" cy="369332"/>
                </a:xfrm>
                <a:prstGeom prst="rect">
                  <a:avLst/>
                </a:prstGeom>
                <a:noFill/>
              </p:spPr>
              <p:txBody>
                <a:bodyPr wrap="none" rtlCol="0">
                  <a:spAutoFit/>
                </a:bodyPr>
                <a:lstStyle/>
                <a:p>
                  <a:r>
                    <a:rPr lang="en-US" dirty="0">
                      <a:solidFill>
                        <a:schemeClr val="bg1"/>
                      </a:solidFill>
                    </a:rPr>
                    <a:t>w</a:t>
                  </a:r>
                  <a:r>
                    <a:rPr lang="en-US" baseline="-25000" dirty="0">
                      <a:solidFill>
                        <a:schemeClr val="bg1"/>
                      </a:solidFill>
                    </a:rPr>
                    <a:t>2</a:t>
                  </a:r>
                </a:p>
              </p:txBody>
            </p:sp>
          </p:grpSp>
          <p:grpSp>
            <p:nvGrpSpPr>
              <p:cNvPr id="48" name="Group 47">
                <a:extLst>
                  <a:ext uri="{FF2B5EF4-FFF2-40B4-BE49-F238E27FC236}">
                    <a16:creationId xmlns:a16="http://schemas.microsoft.com/office/drawing/2014/main" id="{CD32A113-80C5-614F-B93A-8EFB15F6852E}"/>
                  </a:ext>
                </a:extLst>
              </p:cNvPr>
              <p:cNvGrpSpPr/>
              <p:nvPr/>
            </p:nvGrpSpPr>
            <p:grpSpPr>
              <a:xfrm>
                <a:off x="1184545" y="4174245"/>
                <a:ext cx="457200" cy="457200"/>
                <a:chOff x="336788" y="2925547"/>
                <a:chExt cx="457200" cy="457200"/>
              </a:xfrm>
            </p:grpSpPr>
            <p:sp>
              <p:nvSpPr>
                <p:cNvPr id="50" name="Oval 49">
                  <a:extLst>
                    <a:ext uri="{FF2B5EF4-FFF2-40B4-BE49-F238E27FC236}">
                      <a16:creationId xmlns:a16="http://schemas.microsoft.com/office/drawing/2014/main" id="{EE17121D-42DF-2346-B8E1-75E28D556E3E}"/>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51" name="TextBox 50">
                  <a:extLst>
                    <a:ext uri="{FF2B5EF4-FFF2-40B4-BE49-F238E27FC236}">
                      <a16:creationId xmlns:a16="http://schemas.microsoft.com/office/drawing/2014/main" id="{4F8A291D-232F-9440-91A5-8787B559AF57}"/>
                    </a:ext>
                  </a:extLst>
                </p:cNvPr>
                <p:cNvSpPr txBox="1"/>
                <p:nvPr/>
              </p:nvSpPr>
              <p:spPr>
                <a:xfrm>
                  <a:off x="357650" y="2945440"/>
                  <a:ext cx="436338" cy="369332"/>
                </a:xfrm>
                <a:prstGeom prst="rect">
                  <a:avLst/>
                </a:prstGeom>
                <a:noFill/>
              </p:spPr>
              <p:txBody>
                <a:bodyPr wrap="none" rtlCol="0">
                  <a:spAutoFit/>
                </a:bodyPr>
                <a:lstStyle/>
                <a:p>
                  <a:r>
                    <a:rPr lang="en-US" dirty="0" err="1">
                      <a:solidFill>
                        <a:schemeClr val="bg1"/>
                      </a:solidFill>
                    </a:rPr>
                    <a:t>w</a:t>
                  </a:r>
                  <a:r>
                    <a:rPr lang="en-US" baseline="-25000" dirty="0" err="1">
                      <a:solidFill>
                        <a:schemeClr val="bg1"/>
                      </a:solidFill>
                    </a:rPr>
                    <a:t>n</a:t>
                  </a:r>
                  <a:endParaRPr lang="en-US" baseline="-25000" dirty="0">
                    <a:solidFill>
                      <a:schemeClr val="bg1"/>
                    </a:solidFill>
                  </a:endParaRPr>
                </a:p>
              </p:txBody>
            </p:sp>
          </p:grpSp>
          <p:sp>
            <p:nvSpPr>
              <p:cNvPr id="53" name="TextBox 52">
                <a:extLst>
                  <a:ext uri="{FF2B5EF4-FFF2-40B4-BE49-F238E27FC236}">
                    <a16:creationId xmlns:a16="http://schemas.microsoft.com/office/drawing/2014/main" id="{1F2D6AD0-66C9-F64E-A488-6730CD917381}"/>
                  </a:ext>
                </a:extLst>
              </p:cNvPr>
              <p:cNvSpPr txBox="1"/>
              <p:nvPr/>
            </p:nvSpPr>
            <p:spPr>
              <a:xfrm>
                <a:off x="276064" y="3119951"/>
                <a:ext cx="385042" cy="369332"/>
              </a:xfrm>
              <a:prstGeom prst="rect">
                <a:avLst/>
              </a:prstGeom>
              <a:noFill/>
            </p:spPr>
            <p:txBody>
              <a:bodyPr wrap="none" rtlCol="0">
                <a:spAutoFit/>
              </a:bodyPr>
              <a:lstStyle/>
              <a:p>
                <a:r>
                  <a:rPr lang="en-US" dirty="0">
                    <a:solidFill>
                      <a:schemeClr val="bg1"/>
                    </a:solidFill>
                  </a:rPr>
                  <a:t>x</a:t>
                </a:r>
                <a:r>
                  <a:rPr lang="en-US" baseline="-25000" dirty="0">
                    <a:solidFill>
                      <a:schemeClr val="bg1"/>
                    </a:solidFill>
                  </a:rPr>
                  <a:t>1</a:t>
                </a:r>
              </a:p>
            </p:txBody>
          </p:sp>
          <p:sp>
            <p:nvSpPr>
              <p:cNvPr id="54" name="TextBox 53">
                <a:extLst>
                  <a:ext uri="{FF2B5EF4-FFF2-40B4-BE49-F238E27FC236}">
                    <a16:creationId xmlns:a16="http://schemas.microsoft.com/office/drawing/2014/main" id="{BE076A17-0044-9A4C-8461-108F8EB72DE6}"/>
                  </a:ext>
                </a:extLst>
              </p:cNvPr>
              <p:cNvSpPr txBox="1"/>
              <p:nvPr/>
            </p:nvSpPr>
            <p:spPr>
              <a:xfrm>
                <a:off x="265262" y="3647279"/>
                <a:ext cx="385042" cy="369332"/>
              </a:xfrm>
              <a:prstGeom prst="rect">
                <a:avLst/>
              </a:prstGeom>
              <a:noFill/>
            </p:spPr>
            <p:txBody>
              <a:bodyPr wrap="none" rtlCol="0">
                <a:spAutoFit/>
              </a:bodyPr>
              <a:lstStyle/>
              <a:p>
                <a:r>
                  <a:rPr lang="en-US" dirty="0">
                    <a:solidFill>
                      <a:schemeClr val="bg1"/>
                    </a:solidFill>
                  </a:rPr>
                  <a:t>x</a:t>
                </a:r>
                <a:r>
                  <a:rPr lang="en-US" baseline="-25000" dirty="0">
                    <a:solidFill>
                      <a:schemeClr val="bg1"/>
                    </a:solidFill>
                  </a:rPr>
                  <a:t>2</a:t>
                </a:r>
              </a:p>
            </p:txBody>
          </p:sp>
          <p:sp>
            <p:nvSpPr>
              <p:cNvPr id="56" name="TextBox 55">
                <a:extLst>
                  <a:ext uri="{FF2B5EF4-FFF2-40B4-BE49-F238E27FC236}">
                    <a16:creationId xmlns:a16="http://schemas.microsoft.com/office/drawing/2014/main" id="{B30F832E-F3C5-7047-B000-B8B7A3D108A6}"/>
                  </a:ext>
                </a:extLst>
              </p:cNvPr>
              <p:cNvSpPr txBox="1"/>
              <p:nvPr/>
            </p:nvSpPr>
            <p:spPr>
              <a:xfrm>
                <a:off x="267692" y="4218179"/>
                <a:ext cx="385042" cy="369332"/>
              </a:xfrm>
              <a:prstGeom prst="rect">
                <a:avLst/>
              </a:prstGeom>
              <a:noFill/>
            </p:spPr>
            <p:txBody>
              <a:bodyPr wrap="none" rtlCol="0">
                <a:spAutoFit/>
              </a:bodyPr>
              <a:lstStyle/>
              <a:p>
                <a:r>
                  <a:rPr lang="en-US" dirty="0" err="1">
                    <a:solidFill>
                      <a:schemeClr val="bg1"/>
                    </a:solidFill>
                  </a:rPr>
                  <a:t>x</a:t>
                </a:r>
                <a:r>
                  <a:rPr lang="en-US" baseline="-25000" dirty="0" err="1">
                    <a:solidFill>
                      <a:schemeClr val="bg1"/>
                    </a:solidFill>
                  </a:rPr>
                  <a:t>n</a:t>
                </a:r>
                <a:endParaRPr lang="en-US" baseline="-25000" dirty="0">
                  <a:solidFill>
                    <a:schemeClr val="bg1"/>
                  </a:solidFill>
                </a:endParaRPr>
              </a:p>
            </p:txBody>
          </p:sp>
          <p:grpSp>
            <p:nvGrpSpPr>
              <p:cNvPr id="57" name="Group 56">
                <a:extLst>
                  <a:ext uri="{FF2B5EF4-FFF2-40B4-BE49-F238E27FC236}">
                    <a16:creationId xmlns:a16="http://schemas.microsoft.com/office/drawing/2014/main" id="{931DD8A9-AE28-E447-ABA3-37B2858407BD}"/>
                  </a:ext>
                </a:extLst>
              </p:cNvPr>
              <p:cNvGrpSpPr/>
              <p:nvPr/>
            </p:nvGrpSpPr>
            <p:grpSpPr>
              <a:xfrm>
                <a:off x="2173556" y="3433022"/>
                <a:ext cx="817355" cy="815669"/>
                <a:chOff x="336788" y="2925545"/>
                <a:chExt cx="457200" cy="457200"/>
              </a:xfrm>
            </p:grpSpPr>
            <p:sp>
              <p:nvSpPr>
                <p:cNvPr id="59" name="Oval 58">
                  <a:extLst>
                    <a:ext uri="{FF2B5EF4-FFF2-40B4-BE49-F238E27FC236}">
                      <a16:creationId xmlns:a16="http://schemas.microsoft.com/office/drawing/2014/main" id="{A616AF62-BBE7-7E46-AF06-2A0CC3CF5C43}"/>
                    </a:ext>
                  </a:extLst>
                </p:cNvPr>
                <p:cNvSpPr/>
                <p:nvPr/>
              </p:nvSpPr>
              <p:spPr>
                <a:xfrm>
                  <a:off x="336788" y="2925545"/>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60" name="TextBox 59">
                  <a:extLst>
                    <a:ext uri="{FF2B5EF4-FFF2-40B4-BE49-F238E27FC236}">
                      <a16:creationId xmlns:a16="http://schemas.microsoft.com/office/drawing/2014/main" id="{488B714E-3674-904C-9AF7-0DEFE58A1226}"/>
                    </a:ext>
                  </a:extLst>
                </p:cNvPr>
                <p:cNvSpPr txBox="1"/>
                <p:nvPr/>
              </p:nvSpPr>
              <p:spPr>
                <a:xfrm>
                  <a:off x="427839" y="2961419"/>
                  <a:ext cx="190714" cy="362282"/>
                </a:xfrm>
                <a:prstGeom prst="rect">
                  <a:avLst/>
                </a:prstGeom>
                <a:noFill/>
              </p:spPr>
              <p:txBody>
                <a:bodyPr wrap="square" rtlCol="0">
                  <a:spAutoFit/>
                </a:bodyPr>
                <a:lstStyle/>
                <a:p>
                  <a:r>
                    <a:rPr lang="en-US" sz="3600" dirty="0" err="1">
                      <a:solidFill>
                        <a:schemeClr val="bg1"/>
                      </a:solidFill>
                    </a:rPr>
                    <a:t>Σ</a:t>
                  </a:r>
                  <a:endParaRPr lang="en-US" sz="4000" dirty="0">
                    <a:solidFill>
                      <a:schemeClr val="bg1"/>
                    </a:solidFill>
                  </a:endParaRPr>
                </a:p>
              </p:txBody>
            </p:sp>
          </p:grpSp>
          <p:grpSp>
            <p:nvGrpSpPr>
              <p:cNvPr id="25" name="Group 24">
                <a:extLst>
                  <a:ext uri="{FF2B5EF4-FFF2-40B4-BE49-F238E27FC236}">
                    <a16:creationId xmlns:a16="http://schemas.microsoft.com/office/drawing/2014/main" id="{54B909B7-820B-F64E-B9C4-F1CF76407BDE}"/>
                  </a:ext>
                </a:extLst>
              </p:cNvPr>
              <p:cNvGrpSpPr/>
              <p:nvPr/>
            </p:nvGrpSpPr>
            <p:grpSpPr>
              <a:xfrm>
                <a:off x="3463654" y="3533220"/>
                <a:ext cx="514800" cy="545685"/>
                <a:chOff x="3386986" y="3508405"/>
                <a:chExt cx="514800" cy="556093"/>
              </a:xfrm>
            </p:grpSpPr>
            <p:sp>
              <p:nvSpPr>
                <p:cNvPr id="21" name="Rectangle 20">
                  <a:extLst>
                    <a:ext uri="{FF2B5EF4-FFF2-40B4-BE49-F238E27FC236}">
                      <a16:creationId xmlns:a16="http://schemas.microsoft.com/office/drawing/2014/main" id="{798C5C41-E917-F746-B2DA-D149D931177B}"/>
                    </a:ext>
                  </a:extLst>
                </p:cNvPr>
                <p:cNvSpPr/>
                <p:nvPr/>
              </p:nvSpPr>
              <p:spPr>
                <a:xfrm>
                  <a:off x="3386986" y="3587596"/>
                  <a:ext cx="419050" cy="476902"/>
                </a:xfrm>
                <a:prstGeom prst="rect">
                  <a:avLst/>
                </a:prstGeom>
                <a:noFill/>
                <a:ln w="19050">
                  <a:solidFill>
                    <a:srgbClr val="029B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8754D94B-20A1-4847-8E0C-1048011F4756}"/>
                    </a:ext>
                  </a:extLst>
                </p:cNvPr>
                <p:cNvSpPr txBox="1"/>
                <p:nvPr/>
              </p:nvSpPr>
              <p:spPr>
                <a:xfrm>
                  <a:off x="3386986" y="3508405"/>
                  <a:ext cx="514800" cy="533200"/>
                </a:xfrm>
                <a:prstGeom prst="rect">
                  <a:avLst/>
                </a:prstGeom>
                <a:noFill/>
              </p:spPr>
              <p:txBody>
                <a:bodyPr wrap="square" rtlCol="0">
                  <a:spAutoFit/>
                </a:bodyPr>
                <a:lstStyle/>
                <a:p>
                  <a:r>
                    <a:rPr lang="en-US" sz="2800" dirty="0">
                      <a:solidFill>
                        <a:schemeClr val="bg1"/>
                      </a:solidFill>
                    </a:rPr>
                    <a:t>φ</a:t>
                  </a:r>
                  <a:endParaRPr lang="en-US" sz="4000" dirty="0">
                    <a:solidFill>
                      <a:schemeClr val="bg1"/>
                    </a:solidFill>
                  </a:endParaRPr>
                </a:p>
              </p:txBody>
            </p:sp>
          </p:grpSp>
          <p:cxnSp>
            <p:nvCxnSpPr>
              <p:cNvPr id="28" name="Straight Arrow Connector 27">
                <a:extLst>
                  <a:ext uri="{FF2B5EF4-FFF2-40B4-BE49-F238E27FC236}">
                    <a16:creationId xmlns:a16="http://schemas.microsoft.com/office/drawing/2014/main" id="{6D32F786-888D-7549-9F4E-F9BC235F06C5}"/>
                  </a:ext>
                </a:extLst>
              </p:cNvPr>
              <p:cNvCxnSpPr>
                <a:stCxn id="53" idx="3"/>
                <a:endCxn id="41" idx="2"/>
              </p:cNvCxnSpPr>
              <p:nvPr/>
            </p:nvCxnSpPr>
            <p:spPr>
              <a:xfrm>
                <a:off x="661106" y="3304617"/>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668FB90B-21E4-414C-8CCE-FEBBBA58BA43}"/>
                  </a:ext>
                </a:extLst>
              </p:cNvPr>
              <p:cNvCxnSpPr/>
              <p:nvPr/>
            </p:nvCxnSpPr>
            <p:spPr>
              <a:xfrm>
                <a:off x="650304" y="3848486"/>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5FA952A-AAB0-B04C-8EC6-33C4BF0D7892}"/>
                  </a:ext>
                </a:extLst>
              </p:cNvPr>
              <p:cNvCxnSpPr/>
              <p:nvPr/>
            </p:nvCxnSpPr>
            <p:spPr>
              <a:xfrm>
                <a:off x="650303" y="4402845"/>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6A6C1F2D-BF47-1743-8950-DD31CF3E740F}"/>
                  </a:ext>
                </a:extLst>
              </p:cNvPr>
              <p:cNvCxnSpPr>
                <a:cxnSpLocks/>
                <a:stCxn id="41" idx="6"/>
                <a:endCxn id="59" idx="1"/>
              </p:cNvCxnSpPr>
              <p:nvPr/>
            </p:nvCxnSpPr>
            <p:spPr>
              <a:xfrm>
                <a:off x="1641745" y="3304617"/>
                <a:ext cx="651510" cy="247854"/>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59EFA8A-491D-194F-A9F6-0F65CDB5BE77}"/>
                  </a:ext>
                </a:extLst>
              </p:cNvPr>
              <p:cNvCxnSpPr>
                <a:cxnSpLocks/>
                <a:stCxn id="45" idx="6"/>
                <a:endCxn id="59" idx="2"/>
              </p:cNvCxnSpPr>
              <p:nvPr/>
            </p:nvCxnSpPr>
            <p:spPr>
              <a:xfrm flipV="1">
                <a:off x="1641745" y="3840853"/>
                <a:ext cx="531811" cy="12878"/>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38A7879-9EA5-5842-B6B3-6DF1679FC993}"/>
                  </a:ext>
                </a:extLst>
              </p:cNvPr>
              <p:cNvCxnSpPr>
                <a:cxnSpLocks/>
                <a:stCxn id="50" idx="6"/>
                <a:endCxn id="59" idx="3"/>
              </p:cNvCxnSpPr>
              <p:nvPr/>
            </p:nvCxnSpPr>
            <p:spPr>
              <a:xfrm flipV="1">
                <a:off x="1641745" y="4129235"/>
                <a:ext cx="651510" cy="27361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928088D2-CED9-DB49-BCB9-36D1E78FE8F4}"/>
                  </a:ext>
                </a:extLst>
              </p:cNvPr>
              <p:cNvCxnSpPr>
                <a:cxnSpLocks/>
                <a:stCxn id="59" idx="6"/>
                <a:endCxn id="21" idx="1"/>
              </p:cNvCxnSpPr>
              <p:nvPr/>
            </p:nvCxnSpPr>
            <p:spPr>
              <a:xfrm>
                <a:off x="2990911" y="3840857"/>
                <a:ext cx="472743" cy="406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4938FBA-4487-AF4C-8695-93137BD94673}"/>
                  </a:ext>
                </a:extLst>
              </p:cNvPr>
              <p:cNvCxnSpPr>
                <a:cxnSpLocks/>
                <a:stCxn id="21" idx="3"/>
              </p:cNvCxnSpPr>
              <p:nvPr/>
            </p:nvCxnSpPr>
            <p:spPr>
              <a:xfrm>
                <a:off x="3882704" y="3844917"/>
                <a:ext cx="438994"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279ED7DC-045F-2D48-BEC9-894A20CB1FB2}"/>
                  </a:ext>
                </a:extLst>
              </p:cNvPr>
              <p:cNvSpPr txBox="1"/>
              <p:nvPr/>
            </p:nvSpPr>
            <p:spPr>
              <a:xfrm>
                <a:off x="65577" y="2590404"/>
                <a:ext cx="846445" cy="369332"/>
              </a:xfrm>
              <a:prstGeom prst="rect">
                <a:avLst/>
              </a:prstGeom>
              <a:noFill/>
            </p:spPr>
            <p:txBody>
              <a:bodyPr wrap="square" rtlCol="0">
                <a:spAutoFit/>
              </a:bodyPr>
              <a:lstStyle/>
              <a:p>
                <a:r>
                  <a:rPr lang="en-US" i="1" dirty="0">
                    <a:solidFill>
                      <a:schemeClr val="bg1"/>
                    </a:solidFill>
                  </a:rPr>
                  <a:t>Inputs</a:t>
                </a:r>
                <a:endParaRPr lang="en-US" i="1" baseline="-25000" dirty="0">
                  <a:solidFill>
                    <a:schemeClr val="bg1"/>
                  </a:solidFill>
                </a:endParaRPr>
              </a:p>
            </p:txBody>
          </p:sp>
          <p:sp>
            <p:nvSpPr>
              <p:cNvPr id="83" name="TextBox 82">
                <a:extLst>
                  <a:ext uri="{FF2B5EF4-FFF2-40B4-BE49-F238E27FC236}">
                    <a16:creationId xmlns:a16="http://schemas.microsoft.com/office/drawing/2014/main" id="{6D01D4C6-C5E3-314B-A3B3-ECEDCAED4509}"/>
                  </a:ext>
                </a:extLst>
              </p:cNvPr>
              <p:cNvSpPr txBox="1"/>
              <p:nvPr/>
            </p:nvSpPr>
            <p:spPr>
              <a:xfrm>
                <a:off x="922825" y="2595977"/>
                <a:ext cx="1064273" cy="369332"/>
              </a:xfrm>
              <a:prstGeom prst="rect">
                <a:avLst/>
              </a:prstGeom>
              <a:noFill/>
            </p:spPr>
            <p:txBody>
              <a:bodyPr wrap="square" rtlCol="0">
                <a:spAutoFit/>
              </a:bodyPr>
              <a:lstStyle/>
              <a:p>
                <a:r>
                  <a:rPr lang="en-US" i="1" dirty="0">
                    <a:solidFill>
                      <a:schemeClr val="bg1"/>
                    </a:solidFill>
                  </a:rPr>
                  <a:t>Weights</a:t>
                </a:r>
                <a:endParaRPr lang="en-US" i="1" baseline="-25000" dirty="0">
                  <a:solidFill>
                    <a:schemeClr val="bg1"/>
                  </a:solidFill>
                </a:endParaRPr>
              </a:p>
            </p:txBody>
          </p:sp>
          <p:sp>
            <p:nvSpPr>
              <p:cNvPr id="84" name="TextBox 83">
                <a:extLst>
                  <a:ext uri="{FF2B5EF4-FFF2-40B4-BE49-F238E27FC236}">
                    <a16:creationId xmlns:a16="http://schemas.microsoft.com/office/drawing/2014/main" id="{D6E45B37-A983-2448-8D63-7162732D72ED}"/>
                  </a:ext>
                </a:extLst>
              </p:cNvPr>
              <p:cNvSpPr txBox="1"/>
              <p:nvPr/>
            </p:nvSpPr>
            <p:spPr>
              <a:xfrm>
                <a:off x="2931823" y="2591345"/>
                <a:ext cx="1365157" cy="646331"/>
              </a:xfrm>
              <a:prstGeom prst="rect">
                <a:avLst/>
              </a:prstGeom>
              <a:noFill/>
            </p:spPr>
            <p:txBody>
              <a:bodyPr wrap="square" rtlCol="0">
                <a:spAutoFit/>
              </a:bodyPr>
              <a:lstStyle/>
              <a:p>
                <a:pPr algn="ctr"/>
                <a:r>
                  <a:rPr lang="en-US" i="1" dirty="0">
                    <a:solidFill>
                      <a:schemeClr val="bg1"/>
                    </a:solidFill>
                  </a:rPr>
                  <a:t>Non-Linear Activation</a:t>
                </a:r>
                <a:endParaRPr lang="en-US" i="1" baseline="-25000" dirty="0">
                  <a:solidFill>
                    <a:schemeClr val="bg1"/>
                  </a:solidFill>
                </a:endParaRPr>
              </a:p>
            </p:txBody>
          </p:sp>
          <p:sp>
            <p:nvSpPr>
              <p:cNvPr id="85" name="TextBox 84">
                <a:extLst>
                  <a:ext uri="{FF2B5EF4-FFF2-40B4-BE49-F238E27FC236}">
                    <a16:creationId xmlns:a16="http://schemas.microsoft.com/office/drawing/2014/main" id="{376A3AAF-2E28-2642-B730-89BCA1026997}"/>
                  </a:ext>
                </a:extLst>
              </p:cNvPr>
              <p:cNvSpPr txBox="1"/>
              <p:nvPr/>
            </p:nvSpPr>
            <p:spPr>
              <a:xfrm>
                <a:off x="4346702" y="3552691"/>
                <a:ext cx="514800" cy="461665"/>
              </a:xfrm>
              <a:prstGeom prst="rect">
                <a:avLst/>
              </a:prstGeom>
              <a:noFill/>
            </p:spPr>
            <p:txBody>
              <a:bodyPr wrap="square" rtlCol="0">
                <a:spAutoFit/>
              </a:bodyPr>
              <a:lstStyle/>
              <a:p>
                <a:r>
                  <a:rPr lang="en-US" sz="2400" dirty="0">
                    <a:solidFill>
                      <a:schemeClr val="bg1"/>
                    </a:solidFill>
                  </a:rPr>
                  <a:t>𝑦</a:t>
                </a:r>
              </a:p>
            </p:txBody>
          </p:sp>
        </p:grpSp>
        <p:sp>
          <p:nvSpPr>
            <p:cNvPr id="87" name="TextBox 86">
              <a:extLst>
                <a:ext uri="{FF2B5EF4-FFF2-40B4-BE49-F238E27FC236}">
                  <a16:creationId xmlns:a16="http://schemas.microsoft.com/office/drawing/2014/main" id="{60C6ABA1-0B1B-6F4C-9428-3C5CA0BF01C4}"/>
                </a:ext>
              </a:extLst>
            </p:cNvPr>
            <p:cNvSpPr txBox="1"/>
            <p:nvPr/>
          </p:nvSpPr>
          <p:spPr>
            <a:xfrm rot="5400000">
              <a:off x="552648" y="4010110"/>
              <a:ext cx="415498" cy="369332"/>
            </a:xfrm>
            <a:prstGeom prst="rect">
              <a:avLst/>
            </a:prstGeom>
            <a:noFill/>
          </p:spPr>
          <p:txBody>
            <a:bodyPr wrap="none" rtlCol="0">
              <a:spAutoFit/>
            </a:bodyPr>
            <a:lstStyle/>
            <a:p>
              <a:r>
                <a:rPr lang="en-US" dirty="0">
                  <a:solidFill>
                    <a:schemeClr val="bg1"/>
                  </a:solidFill>
                </a:rPr>
                <a:t>…</a:t>
              </a:r>
              <a:endParaRPr lang="en-US" baseline="-25000" dirty="0">
                <a:solidFill>
                  <a:schemeClr val="bg1"/>
                </a:solidFill>
              </a:endParaRPr>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3D0EDA1-B795-6747-B645-AACD82755676}"/>
                  </a:ext>
                </a:extLst>
              </p:cNvPr>
              <p:cNvSpPr txBox="1"/>
              <p:nvPr/>
            </p:nvSpPr>
            <p:spPr>
              <a:xfrm>
                <a:off x="5512916" y="3119631"/>
                <a:ext cx="2743898" cy="1225015"/>
              </a:xfrm>
              <a:prstGeom prst="rect">
                <a:avLst/>
              </a:prstGeom>
              <a:noFill/>
              <a:ln>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𝑦</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ea typeface="Cambria Math" panose="02040503050406030204" pitchFamily="18" charset="0"/>
                        </a:rPr>
                        <m:t>𝜑</m:t>
                      </m:r>
                      <m:r>
                        <a:rPr lang="en-US" sz="2800" b="0" i="1" smtClean="0">
                          <a:solidFill>
                            <a:schemeClr val="bg1"/>
                          </a:solidFill>
                          <a:latin typeface="Cambria Math" panose="02040503050406030204" pitchFamily="18" charset="0"/>
                          <a:ea typeface="Cambria Math" panose="02040503050406030204" pitchFamily="18" charset="0"/>
                        </a:rPr>
                        <m:t>(</m:t>
                      </m:r>
                      <m:nary>
                        <m:naryPr>
                          <m:chr m:val="∑"/>
                          <m:ctrlPr>
                            <a:rPr lang="en-US" sz="28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=1</m:t>
                          </m:r>
                        </m:sub>
                        <m:sup>
                          <m:r>
                            <a:rPr lang="en-US" sz="2800" b="0" i="1" smtClean="0">
                              <a:solidFill>
                                <a:schemeClr val="bg1"/>
                              </a:solidFill>
                              <a:latin typeface="Cambria Math" panose="02040503050406030204" pitchFamily="18" charset="0"/>
                              <a:ea typeface="Cambria Math" panose="02040503050406030204" pitchFamily="18" charset="0"/>
                            </a:rPr>
                            <m:t>𝑛</m:t>
                          </m:r>
                        </m:sup>
                        <m:e>
                          <m:r>
                            <a:rPr lang="en-US" sz="2800" b="0" i="1" smtClean="0">
                              <a:solidFill>
                                <a:schemeClr val="bg1"/>
                              </a:solidFill>
                              <a:latin typeface="Cambria Math" panose="02040503050406030204" pitchFamily="18" charset="0"/>
                              <a:ea typeface="Cambria Math" panose="02040503050406030204" pitchFamily="18" charset="0"/>
                            </a:rPr>
                            <m:t>𝑤</m:t>
                          </m:r>
                          <m:r>
                            <a:rPr lang="en-US" sz="2800" b="0" i="1" baseline="-25000"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𝑥</m:t>
                          </m:r>
                          <m:r>
                            <a:rPr lang="en-US" sz="2800" b="0" i="1" baseline="-25000"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m:t>
                          </m:r>
                        </m:e>
                      </m:nary>
                    </m:oMath>
                  </m:oMathPara>
                </a14:m>
                <a:endParaRPr lang="en-US" sz="2800" dirty="0">
                  <a:solidFill>
                    <a:schemeClr val="bg1"/>
                  </a:solidFill>
                </a:endParaRPr>
              </a:p>
            </p:txBody>
          </p:sp>
        </mc:Choice>
        <mc:Fallback xmlns="">
          <p:sp>
            <p:nvSpPr>
              <p:cNvPr id="106" name="TextBox 105">
                <a:extLst>
                  <a:ext uri="{FF2B5EF4-FFF2-40B4-BE49-F238E27FC236}">
                    <a16:creationId xmlns:a16="http://schemas.microsoft.com/office/drawing/2014/main" id="{B3D0EDA1-B795-6747-B645-AACD82755676}"/>
                  </a:ext>
                </a:extLst>
              </p:cNvPr>
              <p:cNvSpPr txBox="1">
                <a:spLocks noRot="1" noChangeAspect="1" noMove="1" noResize="1" noEditPoints="1" noAdjustHandles="1" noChangeArrowheads="1" noChangeShapeType="1" noTextEdit="1"/>
              </p:cNvSpPr>
              <p:nvPr/>
            </p:nvSpPr>
            <p:spPr>
              <a:xfrm>
                <a:off x="5512916" y="3119631"/>
                <a:ext cx="2743898" cy="1225015"/>
              </a:xfrm>
              <a:prstGeom prst="rect">
                <a:avLst/>
              </a:prstGeom>
              <a:blipFill>
                <a:blip r:embed="rId5"/>
                <a:stretch>
                  <a:fillRect l="-1835" t="-113265" b="-165306"/>
                </a:stretch>
              </a:blipFill>
              <a:ln>
                <a:solidFill>
                  <a:schemeClr val="bg1"/>
                </a:solidFill>
              </a:ln>
            </p:spPr>
            <p:txBody>
              <a:bodyPr/>
              <a:lstStyle/>
              <a:p>
                <a:r>
                  <a:rPr lang="en-US">
                    <a:noFill/>
                  </a:rPr>
                  <a:t> </a:t>
                </a:r>
              </a:p>
            </p:txBody>
          </p:sp>
        </mc:Fallback>
      </mc:AlternateContent>
      <p:sp>
        <p:nvSpPr>
          <p:cNvPr id="42" name="Title 1">
            <a:extLst>
              <a:ext uri="{FF2B5EF4-FFF2-40B4-BE49-F238E27FC236}">
                <a16:creationId xmlns:a16="http://schemas.microsoft.com/office/drawing/2014/main" id="{B40C754E-73E1-4E4C-B139-933BF79A8DAC}"/>
              </a:ext>
            </a:extLst>
          </p:cNvPr>
          <p:cNvSpPr>
            <a:spLocks noGrp="1"/>
          </p:cNvSpPr>
          <p:nvPr>
            <p:ph type="title"/>
          </p:nvPr>
        </p:nvSpPr>
        <p:spPr>
          <a:xfrm>
            <a:off x="336788" y="114935"/>
            <a:ext cx="8512243" cy="927283"/>
          </a:xfrm>
        </p:spPr>
        <p:txBody>
          <a:bodyPr anchor="ctr"/>
          <a:lstStyle/>
          <a:p>
            <a:pPr algn="ctr"/>
            <a:r>
              <a:rPr lang="en-US" b="1" dirty="0"/>
              <a:t>Brief Intro to Deep Learning – Artificial Neurons</a:t>
            </a:r>
          </a:p>
        </p:txBody>
      </p:sp>
    </p:spTree>
    <p:extLst>
      <p:ext uri="{BB962C8B-B14F-4D97-AF65-F5344CB8AC3E}">
        <p14:creationId xmlns:p14="http://schemas.microsoft.com/office/powerpoint/2010/main" val="138389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xEl>
                                              <p:pRg st="1" end="1"/>
                                            </p:txEl>
                                          </p:spTgt>
                                        </p:tgtEl>
                                        <p:attrNameLst>
                                          <p:attrName>style.visibility</p:attrName>
                                        </p:attrNameLst>
                                      </p:cBhvr>
                                      <p:to>
                                        <p:strVal val="visible"/>
                                      </p:to>
                                    </p:set>
                                    <p:animEffect transition="in" filter="fade">
                                      <p:cBhvr>
                                        <p:cTn id="15" dur="500"/>
                                        <p:tgtEl>
                                          <p:spTgt spid="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fade">
                                      <p:cBhvr>
                                        <p:cTn id="20" dur="500"/>
                                        <p:tgtEl>
                                          <p:spTgt spid="10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P spid="10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Brief Intro to Deep Learning – Neural Networks</a:t>
            </a:r>
          </a:p>
        </p:txBody>
      </p:sp>
      <p:grpSp>
        <p:nvGrpSpPr>
          <p:cNvPr id="75" name="Group 74">
            <a:extLst>
              <a:ext uri="{FF2B5EF4-FFF2-40B4-BE49-F238E27FC236}">
                <a16:creationId xmlns:a16="http://schemas.microsoft.com/office/drawing/2014/main" id="{7804B296-186F-BA4D-B8E7-BE18C8238395}"/>
              </a:ext>
            </a:extLst>
          </p:cNvPr>
          <p:cNvGrpSpPr/>
          <p:nvPr/>
        </p:nvGrpSpPr>
        <p:grpSpPr>
          <a:xfrm>
            <a:off x="2990965" y="1199436"/>
            <a:ext cx="6092844" cy="3218803"/>
            <a:chOff x="2584141" y="1196677"/>
            <a:chExt cx="6092844" cy="3218803"/>
          </a:xfrm>
        </p:grpSpPr>
        <p:sp>
          <p:nvSpPr>
            <p:cNvPr id="71" name="Title 1">
              <a:extLst>
                <a:ext uri="{FF2B5EF4-FFF2-40B4-BE49-F238E27FC236}">
                  <a16:creationId xmlns:a16="http://schemas.microsoft.com/office/drawing/2014/main" id="{6D580635-C54F-834B-A486-5CBE00BF7377}"/>
                </a:ext>
              </a:extLst>
            </p:cNvPr>
            <p:cNvSpPr txBox="1">
              <a:spLocks/>
            </p:cNvSpPr>
            <p:nvPr/>
          </p:nvSpPr>
          <p:spPr>
            <a:xfrm>
              <a:off x="6888411" y="3799305"/>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Output</a:t>
              </a:r>
              <a:br>
                <a:rPr lang="en-US" sz="2000" dirty="0"/>
              </a:br>
              <a:r>
                <a:rPr lang="en-US" sz="2000" dirty="0"/>
                <a:t>Layer</a:t>
              </a:r>
            </a:p>
          </p:txBody>
        </p:sp>
        <p:grpSp>
          <p:nvGrpSpPr>
            <p:cNvPr id="74" name="Group 73">
              <a:extLst>
                <a:ext uri="{FF2B5EF4-FFF2-40B4-BE49-F238E27FC236}">
                  <a16:creationId xmlns:a16="http://schemas.microsoft.com/office/drawing/2014/main" id="{A895BBAB-3295-C542-AC7B-1F2D52B0FD43}"/>
                </a:ext>
              </a:extLst>
            </p:cNvPr>
            <p:cNvGrpSpPr/>
            <p:nvPr/>
          </p:nvGrpSpPr>
          <p:grpSpPr>
            <a:xfrm>
              <a:off x="2584141" y="1196677"/>
              <a:ext cx="5427157" cy="3218803"/>
              <a:chOff x="2584141" y="1196677"/>
              <a:chExt cx="5427157" cy="3218803"/>
            </a:xfrm>
          </p:grpSpPr>
          <p:sp>
            <p:nvSpPr>
              <p:cNvPr id="4" name="Oval 3">
                <a:extLst>
                  <a:ext uri="{FF2B5EF4-FFF2-40B4-BE49-F238E27FC236}">
                    <a16:creationId xmlns:a16="http://schemas.microsoft.com/office/drawing/2014/main" id="{073213B4-8863-8645-AE2D-A6AC04C3A970}"/>
                  </a:ext>
                </a:extLst>
              </p:cNvPr>
              <p:cNvSpPr/>
              <p:nvPr/>
            </p:nvSpPr>
            <p:spPr>
              <a:xfrm>
                <a:off x="3249828" y="153223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Oval 4">
                <a:extLst>
                  <a:ext uri="{FF2B5EF4-FFF2-40B4-BE49-F238E27FC236}">
                    <a16:creationId xmlns:a16="http://schemas.microsoft.com/office/drawing/2014/main" id="{9483614D-32E9-A445-B6E8-539D6EA71FDD}"/>
                  </a:ext>
                </a:extLst>
              </p:cNvPr>
              <p:cNvSpPr/>
              <p:nvPr/>
            </p:nvSpPr>
            <p:spPr>
              <a:xfrm>
                <a:off x="3249828" y="217053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CF43B52C-DC79-B444-96F8-29A452BDEC85}"/>
                  </a:ext>
                </a:extLst>
              </p:cNvPr>
              <p:cNvSpPr/>
              <p:nvPr/>
            </p:nvSpPr>
            <p:spPr>
              <a:xfrm>
                <a:off x="3249828" y="280883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BD82BD63-3C79-1B43-AF97-312B92157E68}"/>
                  </a:ext>
                </a:extLst>
              </p:cNvPr>
              <p:cNvSpPr/>
              <p:nvPr/>
            </p:nvSpPr>
            <p:spPr>
              <a:xfrm>
                <a:off x="4576120" y="119667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9" name="Oval 8">
                <a:extLst>
                  <a:ext uri="{FF2B5EF4-FFF2-40B4-BE49-F238E27FC236}">
                    <a16:creationId xmlns:a16="http://schemas.microsoft.com/office/drawing/2014/main" id="{C2EEDA59-CCF4-8441-9B46-9C8E377BE8D6}"/>
                  </a:ext>
                </a:extLst>
              </p:cNvPr>
              <p:cNvSpPr/>
              <p:nvPr/>
            </p:nvSpPr>
            <p:spPr>
              <a:xfrm>
                <a:off x="4576120" y="183497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Oval 9">
                <a:extLst>
                  <a:ext uri="{FF2B5EF4-FFF2-40B4-BE49-F238E27FC236}">
                    <a16:creationId xmlns:a16="http://schemas.microsoft.com/office/drawing/2014/main" id="{9889CC33-6FBB-064C-B82A-59B2EEA723B3}"/>
                  </a:ext>
                </a:extLst>
              </p:cNvPr>
              <p:cNvSpPr/>
              <p:nvPr/>
            </p:nvSpPr>
            <p:spPr>
              <a:xfrm>
                <a:off x="4576120" y="247327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1" name="Oval 10">
                <a:extLst>
                  <a:ext uri="{FF2B5EF4-FFF2-40B4-BE49-F238E27FC236}">
                    <a16:creationId xmlns:a16="http://schemas.microsoft.com/office/drawing/2014/main" id="{3E635A5D-8216-AA48-ADFF-329B421C3CB9}"/>
                  </a:ext>
                </a:extLst>
              </p:cNvPr>
              <p:cNvSpPr/>
              <p:nvPr/>
            </p:nvSpPr>
            <p:spPr>
              <a:xfrm>
                <a:off x="4576120" y="3111580"/>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Oval 12">
                <a:extLst>
                  <a:ext uri="{FF2B5EF4-FFF2-40B4-BE49-F238E27FC236}">
                    <a16:creationId xmlns:a16="http://schemas.microsoft.com/office/drawing/2014/main" id="{F0176754-631C-2C4B-9D5B-7554A1399CC7}"/>
                  </a:ext>
                </a:extLst>
              </p:cNvPr>
              <p:cNvSpPr/>
              <p:nvPr/>
            </p:nvSpPr>
            <p:spPr>
              <a:xfrm>
                <a:off x="6421396" y="119667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61CA959F-963C-CD42-B692-C61171EE8178}"/>
                  </a:ext>
                </a:extLst>
              </p:cNvPr>
              <p:cNvSpPr/>
              <p:nvPr/>
            </p:nvSpPr>
            <p:spPr>
              <a:xfrm>
                <a:off x="6421396" y="183497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AA4E84EA-767D-2D4A-A0B4-A4E245C134EE}"/>
                  </a:ext>
                </a:extLst>
              </p:cNvPr>
              <p:cNvSpPr/>
              <p:nvPr/>
            </p:nvSpPr>
            <p:spPr>
              <a:xfrm>
                <a:off x="6421396" y="247327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249B7A4-591F-5F47-9148-CC317A832425}"/>
                  </a:ext>
                </a:extLst>
              </p:cNvPr>
              <p:cNvSpPr/>
              <p:nvPr/>
            </p:nvSpPr>
            <p:spPr>
              <a:xfrm>
                <a:off x="6421396" y="3111580"/>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Oval 16">
                <a:extLst>
                  <a:ext uri="{FF2B5EF4-FFF2-40B4-BE49-F238E27FC236}">
                    <a16:creationId xmlns:a16="http://schemas.microsoft.com/office/drawing/2014/main" id="{01B11291-5509-AE49-A360-CD72248C0D92}"/>
                  </a:ext>
                </a:extLst>
              </p:cNvPr>
              <p:cNvSpPr/>
              <p:nvPr/>
            </p:nvSpPr>
            <p:spPr>
              <a:xfrm>
                <a:off x="7554098" y="217053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70B9CC18-B789-5C42-B8DA-B87AFEDDC93B}"/>
                  </a:ext>
                </a:extLst>
              </p:cNvPr>
              <p:cNvCxnSpPr>
                <a:stCxn id="4" idx="6"/>
                <a:endCxn id="8" idx="2"/>
              </p:cNvCxnSpPr>
              <p:nvPr/>
            </p:nvCxnSpPr>
            <p:spPr>
              <a:xfrm flipV="1">
                <a:off x="3707028" y="1425277"/>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FB689CC8-FDC6-AF47-9542-E94FF6AB97A8}"/>
                  </a:ext>
                </a:extLst>
              </p:cNvPr>
              <p:cNvCxnSpPr>
                <a:cxnSpLocks/>
                <a:stCxn id="4" idx="6"/>
                <a:endCxn id="9" idx="2"/>
              </p:cNvCxnSpPr>
              <p:nvPr/>
            </p:nvCxnSpPr>
            <p:spPr>
              <a:xfrm>
                <a:off x="3707028" y="1760837"/>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7D64307-19AD-9B40-A598-38BBFAEDCCC7}"/>
                  </a:ext>
                </a:extLst>
              </p:cNvPr>
              <p:cNvCxnSpPr>
                <a:cxnSpLocks/>
                <a:stCxn id="4" idx="6"/>
                <a:endCxn id="10" idx="2"/>
              </p:cNvCxnSpPr>
              <p:nvPr/>
            </p:nvCxnSpPr>
            <p:spPr>
              <a:xfrm>
                <a:off x="3707028" y="1760837"/>
                <a:ext cx="869092" cy="94104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3492852F-60D1-1B49-AF5B-B0850E61B39A}"/>
                  </a:ext>
                </a:extLst>
              </p:cNvPr>
              <p:cNvCxnSpPr>
                <a:cxnSpLocks/>
                <a:stCxn id="4" idx="6"/>
                <a:endCxn id="11" idx="2"/>
              </p:cNvCxnSpPr>
              <p:nvPr/>
            </p:nvCxnSpPr>
            <p:spPr>
              <a:xfrm>
                <a:off x="3707028" y="1760837"/>
                <a:ext cx="869092" cy="157934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C7AE3DE-AF31-2A45-A387-501D6AFA69BB}"/>
                  </a:ext>
                </a:extLst>
              </p:cNvPr>
              <p:cNvCxnSpPr>
                <a:cxnSpLocks/>
                <a:stCxn id="5" idx="6"/>
                <a:endCxn id="8" idx="2"/>
              </p:cNvCxnSpPr>
              <p:nvPr/>
            </p:nvCxnSpPr>
            <p:spPr>
              <a:xfrm flipV="1">
                <a:off x="3707028" y="1425277"/>
                <a:ext cx="869092" cy="97386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6AC6D6F3-9DA1-3F4C-B530-72135B41738B}"/>
                  </a:ext>
                </a:extLst>
              </p:cNvPr>
              <p:cNvCxnSpPr>
                <a:cxnSpLocks/>
                <a:stCxn id="5" idx="6"/>
                <a:endCxn id="9" idx="2"/>
              </p:cNvCxnSpPr>
              <p:nvPr/>
            </p:nvCxnSpPr>
            <p:spPr>
              <a:xfrm flipV="1">
                <a:off x="3707028" y="2063578"/>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2123038-1C49-9D44-8746-1050080E07B7}"/>
                  </a:ext>
                </a:extLst>
              </p:cNvPr>
              <p:cNvCxnSpPr>
                <a:cxnSpLocks/>
                <a:stCxn id="5" idx="6"/>
                <a:endCxn id="10" idx="2"/>
              </p:cNvCxnSpPr>
              <p:nvPr/>
            </p:nvCxnSpPr>
            <p:spPr>
              <a:xfrm>
                <a:off x="3707028" y="2399138"/>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B895D313-2132-5343-90EE-833E1920CAC4}"/>
                  </a:ext>
                </a:extLst>
              </p:cNvPr>
              <p:cNvCxnSpPr>
                <a:cxnSpLocks/>
                <a:stCxn id="5" idx="6"/>
                <a:endCxn id="11" idx="2"/>
              </p:cNvCxnSpPr>
              <p:nvPr/>
            </p:nvCxnSpPr>
            <p:spPr>
              <a:xfrm>
                <a:off x="3707028" y="2399138"/>
                <a:ext cx="869092" cy="94104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DC8A1F69-4FB9-494F-9902-87880C73EBF8}"/>
                  </a:ext>
                </a:extLst>
              </p:cNvPr>
              <p:cNvCxnSpPr>
                <a:cxnSpLocks/>
                <a:stCxn id="7" idx="6"/>
                <a:endCxn id="8" idx="2"/>
              </p:cNvCxnSpPr>
              <p:nvPr/>
            </p:nvCxnSpPr>
            <p:spPr>
              <a:xfrm flipV="1">
                <a:off x="3707028" y="1425277"/>
                <a:ext cx="869092" cy="161216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88DA4C69-EFE6-3F40-B1D0-07F83B5743A6}"/>
                  </a:ext>
                </a:extLst>
              </p:cNvPr>
              <p:cNvCxnSpPr>
                <a:cxnSpLocks/>
                <a:stCxn id="7" idx="6"/>
                <a:endCxn id="9" idx="2"/>
              </p:cNvCxnSpPr>
              <p:nvPr/>
            </p:nvCxnSpPr>
            <p:spPr>
              <a:xfrm flipV="1">
                <a:off x="3707028" y="2063578"/>
                <a:ext cx="869092" cy="97386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CBC56888-1B7F-7B43-A216-47E46D7B7548}"/>
                  </a:ext>
                </a:extLst>
              </p:cNvPr>
              <p:cNvCxnSpPr>
                <a:cxnSpLocks/>
                <a:stCxn id="7" idx="6"/>
                <a:endCxn id="10" idx="2"/>
              </p:cNvCxnSpPr>
              <p:nvPr/>
            </p:nvCxnSpPr>
            <p:spPr>
              <a:xfrm flipV="1">
                <a:off x="3707028" y="2701879"/>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250410FF-D5CF-6546-9EEC-B34FB0770F7F}"/>
                  </a:ext>
                </a:extLst>
              </p:cNvPr>
              <p:cNvCxnSpPr>
                <a:cxnSpLocks/>
                <a:stCxn id="7" idx="6"/>
                <a:endCxn id="11" idx="2"/>
              </p:cNvCxnSpPr>
              <p:nvPr/>
            </p:nvCxnSpPr>
            <p:spPr>
              <a:xfrm>
                <a:off x="3707028" y="3037439"/>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AE120476-C04D-D04D-A54D-F2EC506031EA}"/>
                  </a:ext>
                </a:extLst>
              </p:cNvPr>
              <p:cNvCxnSpPr>
                <a:cxnSpLocks/>
                <a:stCxn id="13" idx="6"/>
                <a:endCxn id="17" idx="1"/>
              </p:cNvCxnSpPr>
              <p:nvPr/>
            </p:nvCxnSpPr>
            <p:spPr>
              <a:xfrm>
                <a:off x="6878596" y="1425277"/>
                <a:ext cx="742457" cy="812216"/>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A844E90F-C3F6-1340-8963-2378265F8B53}"/>
                  </a:ext>
                </a:extLst>
              </p:cNvPr>
              <p:cNvCxnSpPr>
                <a:cxnSpLocks/>
                <a:stCxn id="14" idx="6"/>
                <a:endCxn id="17" idx="2"/>
              </p:cNvCxnSpPr>
              <p:nvPr/>
            </p:nvCxnSpPr>
            <p:spPr>
              <a:xfrm>
                <a:off x="6878596" y="2063578"/>
                <a:ext cx="67550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59494067-A9DC-C847-8805-B0666F80CAC3}"/>
                  </a:ext>
                </a:extLst>
              </p:cNvPr>
              <p:cNvCxnSpPr>
                <a:cxnSpLocks/>
                <a:stCxn id="15" idx="6"/>
                <a:endCxn id="17" idx="2"/>
              </p:cNvCxnSpPr>
              <p:nvPr/>
            </p:nvCxnSpPr>
            <p:spPr>
              <a:xfrm flipV="1">
                <a:off x="6878596" y="2399138"/>
                <a:ext cx="67550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0F72E018-4C0A-4F45-B608-2B9FC693552A}"/>
                  </a:ext>
                </a:extLst>
              </p:cNvPr>
              <p:cNvCxnSpPr>
                <a:cxnSpLocks/>
                <a:stCxn id="16" idx="6"/>
                <a:endCxn id="17" idx="3"/>
              </p:cNvCxnSpPr>
              <p:nvPr/>
            </p:nvCxnSpPr>
            <p:spPr>
              <a:xfrm flipV="1">
                <a:off x="6878596" y="2560783"/>
                <a:ext cx="742457" cy="779397"/>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69" name="Title 1">
                <a:extLst>
                  <a:ext uri="{FF2B5EF4-FFF2-40B4-BE49-F238E27FC236}">
                    <a16:creationId xmlns:a16="http://schemas.microsoft.com/office/drawing/2014/main" id="{5CE2211D-292B-B048-98B0-D78D1AE37B4D}"/>
                  </a:ext>
                </a:extLst>
              </p:cNvPr>
              <p:cNvSpPr txBox="1">
                <a:spLocks/>
              </p:cNvSpPr>
              <p:nvPr/>
            </p:nvSpPr>
            <p:spPr>
              <a:xfrm>
                <a:off x="2584141" y="3799307"/>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Input</a:t>
                </a:r>
                <a:br>
                  <a:rPr lang="en-US" sz="2000" dirty="0"/>
                </a:br>
                <a:r>
                  <a:rPr lang="en-US" sz="2000" dirty="0"/>
                  <a:t>Layer</a:t>
                </a:r>
              </a:p>
            </p:txBody>
          </p:sp>
          <p:sp>
            <p:nvSpPr>
              <p:cNvPr id="70" name="Title 1">
                <a:extLst>
                  <a:ext uri="{FF2B5EF4-FFF2-40B4-BE49-F238E27FC236}">
                    <a16:creationId xmlns:a16="http://schemas.microsoft.com/office/drawing/2014/main" id="{D30790B4-2E92-144C-A618-EDD8A937F162}"/>
                  </a:ext>
                </a:extLst>
              </p:cNvPr>
              <p:cNvSpPr txBox="1">
                <a:spLocks/>
              </p:cNvSpPr>
              <p:nvPr/>
            </p:nvSpPr>
            <p:spPr>
              <a:xfrm>
                <a:off x="4909271" y="3799306"/>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Hidden</a:t>
                </a:r>
                <a:br>
                  <a:rPr lang="en-US" sz="2000" dirty="0"/>
                </a:br>
                <a:r>
                  <a:rPr lang="en-US" sz="2000" dirty="0"/>
                  <a:t>Layers</a:t>
                </a:r>
              </a:p>
            </p:txBody>
          </p:sp>
          <p:sp>
            <p:nvSpPr>
              <p:cNvPr id="72" name="Title 1">
                <a:extLst>
                  <a:ext uri="{FF2B5EF4-FFF2-40B4-BE49-F238E27FC236}">
                    <a16:creationId xmlns:a16="http://schemas.microsoft.com/office/drawing/2014/main" id="{C8A7EADB-E908-4347-A6D1-E8AFFD5271C9}"/>
                  </a:ext>
                </a:extLst>
              </p:cNvPr>
              <p:cNvSpPr txBox="1">
                <a:spLocks/>
              </p:cNvSpPr>
              <p:nvPr/>
            </p:nvSpPr>
            <p:spPr>
              <a:xfrm rot="5400000">
                <a:off x="4804720" y="1989437"/>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400" dirty="0">
                    <a:solidFill>
                      <a:srgbClr val="009CE4"/>
                    </a:solidFill>
                  </a:rPr>
                  <a:t>Many More…</a:t>
                </a:r>
              </a:p>
            </p:txBody>
          </p:sp>
        </p:grpSp>
      </p:grpSp>
      <p:sp>
        <p:nvSpPr>
          <p:cNvPr id="73" name="Title 1">
            <a:extLst>
              <a:ext uri="{FF2B5EF4-FFF2-40B4-BE49-F238E27FC236}">
                <a16:creationId xmlns:a16="http://schemas.microsoft.com/office/drawing/2014/main" id="{EFA03C9D-0858-734E-9FC7-507D887179B0}"/>
              </a:ext>
            </a:extLst>
          </p:cNvPr>
          <p:cNvSpPr txBox="1">
            <a:spLocks/>
          </p:cNvSpPr>
          <p:nvPr/>
        </p:nvSpPr>
        <p:spPr>
          <a:xfrm>
            <a:off x="202355" y="1108820"/>
            <a:ext cx="3114428" cy="340003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342900" indent="-342900">
              <a:lnSpc>
                <a:spcPts val="3560"/>
              </a:lnSpc>
              <a:buFont typeface="Arial" panose="020B0604020202020204" pitchFamily="34" charset="0"/>
              <a:buChar char="•"/>
            </a:pPr>
            <a:r>
              <a:rPr lang="en-US" sz="2400" dirty="0"/>
              <a:t>Non linear</a:t>
            </a:r>
          </a:p>
          <a:p>
            <a:pPr marL="342900" indent="-342900">
              <a:lnSpc>
                <a:spcPts val="3560"/>
              </a:lnSpc>
              <a:buFont typeface="Arial" panose="020B0604020202020204" pitchFamily="34" charset="0"/>
              <a:buChar char="•"/>
            </a:pPr>
            <a:r>
              <a:rPr lang="en-US" sz="2400" dirty="0"/>
              <a:t>Hierarchical </a:t>
            </a:r>
            <a:br>
              <a:rPr lang="en-US" sz="2400" dirty="0"/>
            </a:br>
            <a:r>
              <a:rPr lang="en-US" sz="2400" dirty="0"/>
              <a:t>feature learning</a:t>
            </a:r>
          </a:p>
          <a:p>
            <a:pPr marL="342900" indent="-342900">
              <a:lnSpc>
                <a:spcPts val="3560"/>
              </a:lnSpc>
              <a:buFont typeface="Arial" panose="020B0604020202020204" pitchFamily="34" charset="0"/>
              <a:buChar char="•"/>
            </a:pPr>
            <a:r>
              <a:rPr lang="en-US" sz="2400" dirty="0"/>
              <a:t>Scalable architecture</a:t>
            </a:r>
          </a:p>
          <a:p>
            <a:pPr marL="342900" indent="-342900">
              <a:lnSpc>
                <a:spcPts val="3560"/>
              </a:lnSpc>
              <a:buFont typeface="Arial" panose="020B0604020202020204" pitchFamily="34" charset="0"/>
              <a:buChar char="•"/>
            </a:pPr>
            <a:r>
              <a:rPr lang="en-US" sz="2400" dirty="0"/>
              <a:t>Computationally intensive</a:t>
            </a:r>
          </a:p>
        </p:txBody>
      </p:sp>
    </p:spTree>
    <p:extLst>
      <p:ext uri="{BB962C8B-B14F-4D97-AF65-F5344CB8AC3E}">
        <p14:creationId xmlns:p14="http://schemas.microsoft.com/office/powerpoint/2010/main" val="215546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0" end="0"/>
                                            </p:txEl>
                                          </p:spTgt>
                                        </p:tgtEl>
                                        <p:attrNameLst>
                                          <p:attrName>style.visibility</p:attrName>
                                        </p:attrNameLst>
                                      </p:cBhvr>
                                      <p:to>
                                        <p:strVal val="visible"/>
                                      </p:to>
                                    </p:set>
                                    <p:animEffect transition="in" filter="fade">
                                      <p:cBhvr>
                                        <p:cTn id="12" dur="500"/>
                                        <p:tgtEl>
                                          <p:spTgt spid="7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1" end="1"/>
                                            </p:txEl>
                                          </p:spTgt>
                                        </p:tgtEl>
                                        <p:attrNameLst>
                                          <p:attrName>style.visibility</p:attrName>
                                        </p:attrNameLst>
                                      </p:cBhvr>
                                      <p:to>
                                        <p:strVal val="visible"/>
                                      </p:to>
                                    </p:set>
                                    <p:animEffect transition="in" filter="fade">
                                      <p:cBhvr>
                                        <p:cTn id="17" dur="500"/>
                                        <p:tgtEl>
                                          <p:spTgt spid="7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xEl>
                                              <p:pRg st="2" end="2"/>
                                            </p:txEl>
                                          </p:spTgt>
                                        </p:tgtEl>
                                        <p:attrNameLst>
                                          <p:attrName>style.visibility</p:attrName>
                                        </p:attrNameLst>
                                      </p:cBhvr>
                                      <p:to>
                                        <p:strVal val="visible"/>
                                      </p:to>
                                    </p:set>
                                    <p:animEffect transition="in" filter="fade">
                                      <p:cBhvr>
                                        <p:cTn id="22" dur="500"/>
                                        <p:tgtEl>
                                          <p:spTgt spid="7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3">
                                            <p:txEl>
                                              <p:pRg st="3" end="3"/>
                                            </p:txEl>
                                          </p:spTgt>
                                        </p:tgtEl>
                                        <p:attrNameLst>
                                          <p:attrName>style.visibility</p:attrName>
                                        </p:attrNameLst>
                                      </p:cBhvr>
                                      <p:to>
                                        <p:strVal val="visible"/>
                                      </p:to>
                                    </p:set>
                                    <p:animEffect transition="in" filter="fade">
                                      <p:cBhvr>
                                        <p:cTn id="27" dur="500"/>
                                        <p:tgtEl>
                                          <p:spTgt spid="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Training Neural Networks</a:t>
            </a:r>
          </a:p>
        </p:txBody>
      </p:sp>
      <p:sp>
        <p:nvSpPr>
          <p:cNvPr id="54" name="Title 1">
            <a:extLst>
              <a:ext uri="{FF2B5EF4-FFF2-40B4-BE49-F238E27FC236}">
                <a16:creationId xmlns:a16="http://schemas.microsoft.com/office/drawing/2014/main" id="{591CD41E-4272-CD41-8235-5AF77D6518C3}"/>
              </a:ext>
            </a:extLst>
          </p:cNvPr>
          <p:cNvSpPr txBox="1">
            <a:spLocks/>
          </p:cNvSpPr>
          <p:nvPr/>
        </p:nvSpPr>
        <p:spPr>
          <a:xfrm>
            <a:off x="336788" y="1097002"/>
            <a:ext cx="2591008"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Forward Pass</a:t>
            </a:r>
          </a:p>
        </p:txBody>
      </p:sp>
      <p:sp>
        <p:nvSpPr>
          <p:cNvPr id="56" name="Title 1">
            <a:extLst>
              <a:ext uri="{FF2B5EF4-FFF2-40B4-BE49-F238E27FC236}">
                <a16:creationId xmlns:a16="http://schemas.microsoft.com/office/drawing/2014/main" id="{5DE28D05-6D55-5142-A136-9192926E63EE}"/>
              </a:ext>
            </a:extLst>
          </p:cNvPr>
          <p:cNvSpPr txBox="1">
            <a:spLocks/>
          </p:cNvSpPr>
          <p:nvPr/>
        </p:nvSpPr>
        <p:spPr>
          <a:xfrm>
            <a:off x="336788" y="2355622"/>
            <a:ext cx="2591008"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Backwards Pass</a:t>
            </a:r>
          </a:p>
        </p:txBody>
      </p:sp>
      <p:grpSp>
        <p:nvGrpSpPr>
          <p:cNvPr id="30" name="Group 29">
            <a:extLst>
              <a:ext uri="{FF2B5EF4-FFF2-40B4-BE49-F238E27FC236}">
                <a16:creationId xmlns:a16="http://schemas.microsoft.com/office/drawing/2014/main" id="{3C9ABC4E-1E7A-5A4C-984E-078276BE62BD}"/>
              </a:ext>
            </a:extLst>
          </p:cNvPr>
          <p:cNvGrpSpPr/>
          <p:nvPr/>
        </p:nvGrpSpPr>
        <p:grpSpPr>
          <a:xfrm>
            <a:off x="3565967" y="1081988"/>
            <a:ext cx="5010873" cy="675836"/>
            <a:chOff x="3565967" y="1081988"/>
            <a:chExt cx="5010873" cy="675836"/>
          </a:xfrm>
        </p:grpSpPr>
        <p:sp>
          <p:nvSpPr>
            <p:cNvPr id="3" name="Rectangle 2">
              <a:extLst>
                <a:ext uri="{FF2B5EF4-FFF2-40B4-BE49-F238E27FC236}">
                  <a16:creationId xmlns:a16="http://schemas.microsoft.com/office/drawing/2014/main" id="{07E61E74-8072-A840-9203-CB7497D899DD}"/>
                </a:ext>
              </a:extLst>
            </p:cNvPr>
            <p:cNvSpPr/>
            <p:nvPr/>
          </p:nvSpPr>
          <p:spPr>
            <a:xfrm>
              <a:off x="3565967"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Input Data</a:t>
              </a:r>
            </a:p>
          </p:txBody>
        </p:sp>
        <p:sp>
          <p:nvSpPr>
            <p:cNvPr id="39" name="Rectangle 38">
              <a:extLst>
                <a:ext uri="{FF2B5EF4-FFF2-40B4-BE49-F238E27FC236}">
                  <a16:creationId xmlns:a16="http://schemas.microsoft.com/office/drawing/2014/main" id="{1DBCB1AE-BC68-904A-B687-9E8E398A72C3}"/>
                </a:ext>
              </a:extLst>
            </p:cNvPr>
            <p:cNvSpPr/>
            <p:nvPr/>
          </p:nvSpPr>
          <p:spPr>
            <a:xfrm>
              <a:off x="5409850"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41" name="Rectangle 40">
              <a:extLst>
                <a:ext uri="{FF2B5EF4-FFF2-40B4-BE49-F238E27FC236}">
                  <a16:creationId xmlns:a16="http://schemas.microsoft.com/office/drawing/2014/main" id="{4EE2ABEE-4624-8943-8BFD-1EBD61F65BFC}"/>
                </a:ext>
              </a:extLst>
            </p:cNvPr>
            <p:cNvSpPr/>
            <p:nvPr/>
          </p:nvSpPr>
          <p:spPr>
            <a:xfrm>
              <a:off x="7253733"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Inference</a:t>
              </a:r>
            </a:p>
          </p:txBody>
        </p:sp>
        <p:cxnSp>
          <p:nvCxnSpPr>
            <p:cNvPr id="12" name="Straight Arrow Connector 11">
              <a:extLst>
                <a:ext uri="{FF2B5EF4-FFF2-40B4-BE49-F238E27FC236}">
                  <a16:creationId xmlns:a16="http://schemas.microsoft.com/office/drawing/2014/main" id="{324E4702-4426-854F-AFC0-F001EA52039B}"/>
                </a:ext>
              </a:extLst>
            </p:cNvPr>
            <p:cNvCxnSpPr>
              <a:stCxn id="3" idx="3"/>
              <a:endCxn id="39" idx="1"/>
            </p:cNvCxnSpPr>
            <p:nvPr/>
          </p:nvCxnSpPr>
          <p:spPr>
            <a:xfrm>
              <a:off x="4889074" y="1419906"/>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370D4856-B972-3C48-975A-03939D3BACB3}"/>
                </a:ext>
              </a:extLst>
            </p:cNvPr>
            <p:cNvCxnSpPr/>
            <p:nvPr/>
          </p:nvCxnSpPr>
          <p:spPr>
            <a:xfrm>
              <a:off x="6732957" y="140684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grpSp>
        <p:nvGrpSpPr>
          <p:cNvPr id="31" name="Group 30">
            <a:extLst>
              <a:ext uri="{FF2B5EF4-FFF2-40B4-BE49-F238E27FC236}">
                <a16:creationId xmlns:a16="http://schemas.microsoft.com/office/drawing/2014/main" id="{4F9B1C64-F98C-9345-8629-78339983DEC1}"/>
              </a:ext>
            </a:extLst>
          </p:cNvPr>
          <p:cNvGrpSpPr/>
          <p:nvPr/>
        </p:nvGrpSpPr>
        <p:grpSpPr>
          <a:xfrm>
            <a:off x="3565967" y="1757824"/>
            <a:ext cx="5010873" cy="1245561"/>
            <a:chOff x="3565967" y="1757824"/>
            <a:chExt cx="5010873" cy="1245561"/>
          </a:xfrm>
        </p:grpSpPr>
        <p:sp>
          <p:nvSpPr>
            <p:cNvPr id="42" name="Rectangle 41">
              <a:extLst>
                <a:ext uri="{FF2B5EF4-FFF2-40B4-BE49-F238E27FC236}">
                  <a16:creationId xmlns:a16="http://schemas.microsoft.com/office/drawing/2014/main" id="{D68F76D8-5B6E-1E42-9725-DBD506760E97}"/>
                </a:ext>
              </a:extLst>
            </p:cNvPr>
            <p:cNvSpPr/>
            <p:nvPr/>
          </p:nvSpPr>
          <p:spPr>
            <a:xfrm>
              <a:off x="7253733"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a:t>
              </a:r>
            </a:p>
          </p:txBody>
        </p:sp>
        <p:sp>
          <p:nvSpPr>
            <p:cNvPr id="44" name="Rectangle 43">
              <a:extLst>
                <a:ext uri="{FF2B5EF4-FFF2-40B4-BE49-F238E27FC236}">
                  <a16:creationId xmlns:a16="http://schemas.microsoft.com/office/drawing/2014/main" id="{BF90B28F-5302-284C-8AC2-D5DB1D531D04}"/>
                </a:ext>
              </a:extLst>
            </p:cNvPr>
            <p:cNvSpPr/>
            <p:nvPr/>
          </p:nvSpPr>
          <p:spPr>
            <a:xfrm>
              <a:off x="5409850"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Back Propagate</a:t>
              </a:r>
            </a:p>
          </p:txBody>
        </p:sp>
        <p:sp>
          <p:nvSpPr>
            <p:cNvPr id="45" name="Rectangle 44">
              <a:extLst>
                <a:ext uri="{FF2B5EF4-FFF2-40B4-BE49-F238E27FC236}">
                  <a16:creationId xmlns:a16="http://schemas.microsoft.com/office/drawing/2014/main" id="{13D9FDA2-B3BF-D841-BF4A-ADA9815FFBF7}"/>
                </a:ext>
              </a:extLst>
            </p:cNvPr>
            <p:cNvSpPr/>
            <p:nvPr/>
          </p:nvSpPr>
          <p:spPr>
            <a:xfrm>
              <a:off x="3565967"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p:txBody>
        </p:sp>
        <p:cxnSp>
          <p:nvCxnSpPr>
            <p:cNvPr id="48" name="Straight Arrow Connector 47">
              <a:extLst>
                <a:ext uri="{FF2B5EF4-FFF2-40B4-BE49-F238E27FC236}">
                  <a16:creationId xmlns:a16="http://schemas.microsoft.com/office/drawing/2014/main" id="{4CDEBDA4-B306-4243-A615-917B12D6C799}"/>
                </a:ext>
              </a:extLst>
            </p:cNvPr>
            <p:cNvCxnSpPr>
              <a:cxnSpLocks/>
              <a:stCxn id="41" idx="2"/>
              <a:endCxn id="42" idx="0"/>
            </p:cNvCxnSpPr>
            <p:nvPr/>
          </p:nvCxnSpPr>
          <p:spPr>
            <a:xfrm>
              <a:off x="7915287" y="1757824"/>
              <a:ext cx="0" cy="569725"/>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DD29F77C-C88B-BD45-8430-5B5307F0D59A}"/>
                </a:ext>
              </a:extLst>
            </p:cNvPr>
            <p:cNvCxnSpPr>
              <a:cxnSpLocks/>
              <a:stCxn id="42" idx="1"/>
              <a:endCxn id="44" idx="3"/>
            </p:cNvCxnSpPr>
            <p:nvPr/>
          </p:nvCxnSpPr>
          <p:spPr>
            <a:xfrm flipH="1">
              <a:off x="6732957" y="266546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FF5A3E36-CA39-7B4A-994F-CCCBCA8F3D78}"/>
                </a:ext>
              </a:extLst>
            </p:cNvPr>
            <p:cNvCxnSpPr>
              <a:cxnSpLocks/>
            </p:cNvCxnSpPr>
            <p:nvPr/>
          </p:nvCxnSpPr>
          <p:spPr>
            <a:xfrm flipH="1">
              <a:off x="4889074" y="266546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B13E3342-18A5-4640-B274-AB390B1D9D17}"/>
                </a:ext>
              </a:extLst>
            </p:cNvPr>
            <p:cNvCxnSpPr>
              <a:cxnSpLocks/>
              <a:stCxn id="45" idx="0"/>
              <a:endCxn id="3" idx="2"/>
            </p:cNvCxnSpPr>
            <p:nvPr/>
          </p:nvCxnSpPr>
          <p:spPr>
            <a:xfrm flipV="1">
              <a:off x="4227520" y="1757824"/>
              <a:ext cx="0" cy="569725"/>
            </a:xfrm>
            <a:prstGeom prst="straightConnector1">
              <a:avLst/>
            </a:prstGeom>
            <a:ln w="19050">
              <a:solidFill>
                <a:schemeClr val="bg1"/>
              </a:solidFill>
              <a:prstDash val="sysDash"/>
              <a:tailEnd type="triangle"/>
            </a:ln>
          </p:spPr>
          <p:style>
            <a:lnRef idx="1">
              <a:schemeClr val="accent6"/>
            </a:lnRef>
            <a:fillRef idx="0">
              <a:schemeClr val="accent6"/>
            </a:fillRef>
            <a:effectRef idx="0">
              <a:schemeClr val="accent6"/>
            </a:effectRef>
            <a:fontRef idx="minor">
              <a:schemeClr val="tx1"/>
            </a:fontRef>
          </p:style>
        </p:cxnSp>
      </p:grpSp>
      <p:sp>
        <p:nvSpPr>
          <p:cNvPr id="59" name="Title 1">
            <a:extLst>
              <a:ext uri="{FF2B5EF4-FFF2-40B4-BE49-F238E27FC236}">
                <a16:creationId xmlns:a16="http://schemas.microsoft.com/office/drawing/2014/main" id="{C35CDD75-185D-5F4D-91D5-2DCF30BD51FE}"/>
              </a:ext>
            </a:extLst>
          </p:cNvPr>
          <p:cNvSpPr txBox="1">
            <a:spLocks/>
          </p:cNvSpPr>
          <p:nvPr/>
        </p:nvSpPr>
        <p:spPr>
          <a:xfrm>
            <a:off x="336787" y="3494466"/>
            <a:ext cx="8512243"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Backwards Pass is where the magic of learning happens, leveraging Gradient Descent. </a:t>
            </a:r>
          </a:p>
        </p:txBody>
      </p:sp>
      <p:sp>
        <p:nvSpPr>
          <p:cNvPr id="62" name="Rectangle 61">
            <a:extLst>
              <a:ext uri="{FF2B5EF4-FFF2-40B4-BE49-F238E27FC236}">
                <a16:creationId xmlns:a16="http://schemas.microsoft.com/office/drawing/2014/main" id="{B7AA83BE-1032-174A-B37E-196BC841D810}"/>
              </a:ext>
            </a:extLst>
          </p:cNvPr>
          <p:cNvSpPr/>
          <p:nvPr/>
        </p:nvSpPr>
        <p:spPr>
          <a:xfrm>
            <a:off x="5319160" y="2249866"/>
            <a:ext cx="1498327" cy="828999"/>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3522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xEl>
                                              <p:pRg st="0" end="0"/>
                                            </p:txEl>
                                          </p:spTgt>
                                        </p:tgtEl>
                                        <p:attrNameLst>
                                          <p:attrName>style.visibility</p:attrName>
                                        </p:attrNameLst>
                                      </p:cBhvr>
                                      <p:to>
                                        <p:strVal val="visible"/>
                                      </p:to>
                                    </p:set>
                                    <p:animEffect transition="in" filter="fade">
                                      <p:cBhvr>
                                        <p:cTn id="15" dur="500"/>
                                        <p:tgtEl>
                                          <p:spTgt spid="5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xEl>
                                              <p:pRg st="0" end="0"/>
                                            </p:txEl>
                                          </p:spTgt>
                                        </p:tgtEl>
                                        <p:attrNameLst>
                                          <p:attrName>style.visibility</p:attrName>
                                        </p:attrNameLst>
                                      </p:cBhvr>
                                      <p:to>
                                        <p:strVal val="visible"/>
                                      </p:to>
                                    </p:set>
                                    <p:animEffect transition="in" filter="fade">
                                      <p:cBhvr>
                                        <p:cTn id="23" dur="500"/>
                                        <p:tgtEl>
                                          <p:spTgt spid="5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uiExpand="1" build="p"/>
      <p:bldP spid="56" grpId="0" uiExpand="1" build="p"/>
      <p:bldP spid="59" grpId="0" uiExpand="1" build="p"/>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Deep Learning is a Big Deal</a:t>
            </a:r>
          </a:p>
        </p:txBody>
      </p:sp>
      <p:sp>
        <p:nvSpPr>
          <p:cNvPr id="3" name="Title 1"/>
          <p:cNvSpPr txBox="1">
            <a:spLocks/>
          </p:cNvSpPr>
          <p:nvPr/>
        </p:nvSpPr>
        <p:spPr>
          <a:xfrm>
            <a:off x="336788" y="57857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It has a growing impact on our lives</a:t>
            </a:r>
          </a:p>
        </p:txBody>
      </p:sp>
      <p:grpSp>
        <p:nvGrpSpPr>
          <p:cNvPr id="18" name="Group 17">
            <a:extLst>
              <a:ext uri="{FF2B5EF4-FFF2-40B4-BE49-F238E27FC236}">
                <a16:creationId xmlns:a16="http://schemas.microsoft.com/office/drawing/2014/main" id="{00374331-49DD-9F42-AFB2-91AF4F4B78B2}"/>
              </a:ext>
            </a:extLst>
          </p:cNvPr>
          <p:cNvGrpSpPr/>
          <p:nvPr/>
        </p:nvGrpSpPr>
        <p:grpSpPr>
          <a:xfrm>
            <a:off x="10800" y="1813994"/>
            <a:ext cx="2231277" cy="3326130"/>
            <a:chOff x="10800" y="1813994"/>
            <a:chExt cx="2231277" cy="3326130"/>
          </a:xfrm>
        </p:grpSpPr>
        <p:pic>
          <p:nvPicPr>
            <p:cNvPr id="6" name="Picture 5"/>
            <p:cNvPicPr>
              <a:picLocks noChangeAspect="1"/>
            </p:cNvPicPr>
            <p:nvPr/>
          </p:nvPicPr>
          <p:blipFill rotWithShape="1">
            <a:blip r:embed="rId3"/>
            <a:srcRect r="6498"/>
            <a:stretch/>
          </p:blipFill>
          <p:spPr>
            <a:xfrm>
              <a:off x="10800" y="1813994"/>
              <a:ext cx="2231277" cy="3326130"/>
            </a:xfrm>
            <a:prstGeom prst="rect">
              <a:avLst/>
            </a:prstGeom>
            <a:ln w="76200">
              <a:solidFill>
                <a:schemeClr val="bg1"/>
              </a:solidFill>
            </a:ln>
          </p:spPr>
        </p:pic>
        <p:sp>
          <p:nvSpPr>
            <p:cNvPr id="9" name="Rectangle 8"/>
            <p:cNvSpPr/>
            <p:nvPr/>
          </p:nvSpPr>
          <p:spPr>
            <a:xfrm>
              <a:off x="10800" y="2621820"/>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TextBox 9"/>
            <p:cNvSpPr txBox="1"/>
            <p:nvPr/>
          </p:nvSpPr>
          <p:spPr>
            <a:xfrm>
              <a:off x="108155" y="2728091"/>
              <a:ext cx="2069704"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Personalization</a:t>
              </a:r>
            </a:p>
          </p:txBody>
        </p:sp>
      </p:grpSp>
      <p:grpSp>
        <p:nvGrpSpPr>
          <p:cNvPr id="19" name="Group 18">
            <a:extLst>
              <a:ext uri="{FF2B5EF4-FFF2-40B4-BE49-F238E27FC236}">
                <a16:creationId xmlns:a16="http://schemas.microsoft.com/office/drawing/2014/main" id="{014181AA-617C-DA42-8D63-9D992E0C06A8}"/>
              </a:ext>
            </a:extLst>
          </p:cNvPr>
          <p:cNvGrpSpPr/>
          <p:nvPr/>
        </p:nvGrpSpPr>
        <p:grpSpPr>
          <a:xfrm>
            <a:off x="2304133" y="1813995"/>
            <a:ext cx="2237153" cy="3327776"/>
            <a:chOff x="2304133" y="1813995"/>
            <a:chExt cx="2237153" cy="3327776"/>
          </a:xfrm>
        </p:grpSpPr>
        <p:pic>
          <p:nvPicPr>
            <p:cNvPr id="4" name="Picture 3"/>
            <p:cNvPicPr>
              <a:picLocks noChangeAspect="1"/>
            </p:cNvPicPr>
            <p:nvPr/>
          </p:nvPicPr>
          <p:blipFill rotWithShape="1">
            <a:blip r:embed="rId4"/>
            <a:srcRect l="-297"/>
            <a:stretch/>
          </p:blipFill>
          <p:spPr>
            <a:xfrm>
              <a:off x="2304133" y="1813995"/>
              <a:ext cx="2237153" cy="3327776"/>
            </a:xfrm>
            <a:prstGeom prst="rect">
              <a:avLst/>
            </a:prstGeom>
            <a:ln w="76200">
              <a:solidFill>
                <a:schemeClr val="bg1"/>
              </a:solidFill>
            </a:ln>
          </p:spPr>
        </p:pic>
        <p:sp>
          <p:nvSpPr>
            <p:cNvPr id="15" name="Rectangle 14">
              <a:extLst>
                <a:ext uri="{FF2B5EF4-FFF2-40B4-BE49-F238E27FC236}">
                  <a16:creationId xmlns:a16="http://schemas.microsoft.com/office/drawing/2014/main" id="{D17F7671-E04E-B048-882B-120023E3EAA5}"/>
                </a:ext>
              </a:extLst>
            </p:cNvPr>
            <p:cNvSpPr/>
            <p:nvPr/>
          </p:nvSpPr>
          <p:spPr>
            <a:xfrm>
              <a:off x="2307104" y="2621819"/>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xtBox 10"/>
            <p:cNvSpPr txBox="1"/>
            <p:nvPr/>
          </p:nvSpPr>
          <p:spPr>
            <a:xfrm>
              <a:off x="2793836" y="2728091"/>
              <a:ext cx="1339648"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Logistics</a:t>
              </a:r>
            </a:p>
          </p:txBody>
        </p:sp>
      </p:grpSp>
      <p:grpSp>
        <p:nvGrpSpPr>
          <p:cNvPr id="20" name="Group 19">
            <a:extLst>
              <a:ext uri="{FF2B5EF4-FFF2-40B4-BE49-F238E27FC236}">
                <a16:creationId xmlns:a16="http://schemas.microsoft.com/office/drawing/2014/main" id="{EA071133-684B-8A4E-9A0C-5612404C5362}"/>
              </a:ext>
            </a:extLst>
          </p:cNvPr>
          <p:cNvGrpSpPr/>
          <p:nvPr/>
        </p:nvGrpSpPr>
        <p:grpSpPr>
          <a:xfrm>
            <a:off x="4603410" y="1813994"/>
            <a:ext cx="2226832" cy="3326130"/>
            <a:chOff x="4603410" y="1813994"/>
            <a:chExt cx="2226832" cy="3326130"/>
          </a:xfrm>
        </p:grpSpPr>
        <p:pic>
          <p:nvPicPr>
            <p:cNvPr id="5" name="Picture 4" descr="Image result for amazon echo"/>
            <p:cNvPicPr>
              <a:picLocks noChangeAspect="1" noChangeArrowheads="1"/>
            </p:cNvPicPr>
            <p:nvPr/>
          </p:nvPicPr>
          <p:blipFill rotWithShape="1">
            <a:blip r:embed="rId5">
              <a:extLst>
                <a:ext uri="{28A0092B-C50C-407E-A947-70E740481C1C}">
                  <a14:useLocalDpi xmlns:a14="http://schemas.microsoft.com/office/drawing/2010/main" val="0"/>
                </a:ext>
              </a:extLst>
            </a:blip>
            <a:srcRect l="27016" r="27333"/>
            <a:stretch/>
          </p:blipFill>
          <p:spPr bwMode="auto">
            <a:xfrm>
              <a:off x="4603410" y="1813994"/>
              <a:ext cx="2226831" cy="33261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D148D89-308E-354E-A7DB-6CE30EF41BCC}"/>
                </a:ext>
              </a:extLst>
            </p:cNvPr>
            <p:cNvSpPr/>
            <p:nvPr/>
          </p:nvSpPr>
          <p:spPr>
            <a:xfrm>
              <a:off x="4612786" y="2619792"/>
              <a:ext cx="2217456"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TextBox 11"/>
            <p:cNvSpPr txBox="1"/>
            <p:nvPr/>
          </p:nvSpPr>
          <p:spPr>
            <a:xfrm>
              <a:off x="5015709" y="2726063"/>
              <a:ext cx="1339648"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Voice</a:t>
              </a:r>
              <a:endPar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1" name="Group 20">
            <a:extLst>
              <a:ext uri="{FF2B5EF4-FFF2-40B4-BE49-F238E27FC236}">
                <a16:creationId xmlns:a16="http://schemas.microsoft.com/office/drawing/2014/main" id="{C0C3C525-2AB1-0D49-AFD7-E27E082E3E29}"/>
              </a:ext>
            </a:extLst>
          </p:cNvPr>
          <p:cNvGrpSpPr/>
          <p:nvPr/>
        </p:nvGrpSpPr>
        <p:grpSpPr>
          <a:xfrm>
            <a:off x="6892087" y="1813995"/>
            <a:ext cx="2231209" cy="3321530"/>
            <a:chOff x="6892087" y="1813995"/>
            <a:chExt cx="2231209" cy="3321530"/>
          </a:xfrm>
        </p:grpSpPr>
        <p:pic>
          <p:nvPicPr>
            <p:cNvPr id="7" name="Picture 2" descr="Image result for prime air"/>
            <p:cNvPicPr>
              <a:picLocks noChangeAspect="1" noChangeArrowheads="1"/>
            </p:cNvPicPr>
            <p:nvPr/>
          </p:nvPicPr>
          <p:blipFill rotWithShape="1">
            <a:blip r:embed="rId6">
              <a:extLst>
                <a:ext uri="{28A0092B-C50C-407E-A947-70E740481C1C}">
                  <a14:useLocalDpi xmlns:a14="http://schemas.microsoft.com/office/drawing/2010/main" val="0"/>
                </a:ext>
              </a:extLst>
            </a:blip>
            <a:srcRect l="38926" r="23565" b="3135"/>
            <a:stretch/>
          </p:blipFill>
          <p:spPr bwMode="auto">
            <a:xfrm>
              <a:off x="6892087" y="1813995"/>
              <a:ext cx="2209172" cy="33215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041FF99-02D8-224D-BC4A-0EFCDC2E00C4}"/>
                </a:ext>
              </a:extLst>
            </p:cNvPr>
            <p:cNvSpPr/>
            <p:nvPr/>
          </p:nvSpPr>
          <p:spPr>
            <a:xfrm>
              <a:off x="6892087" y="2619792"/>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TextBox 12"/>
            <p:cNvSpPr txBox="1"/>
            <p:nvPr/>
          </p:nvSpPr>
          <p:spPr>
            <a:xfrm>
              <a:off x="6899646" y="2601133"/>
              <a:ext cx="2201613" cy="64633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rial"/>
                  <a:ea typeface="+mn-ea"/>
                  <a:cs typeface="+mn-cs"/>
                </a:rPr>
                <a:t>Autonomous</a:t>
              </a:r>
              <a:br>
                <a:rPr kumimoji="0" lang="en-US" b="0" i="0" u="none" strike="noStrike" kern="1200" cap="none" spc="0" normalizeH="0" baseline="0" noProof="0" dirty="0">
                  <a:ln>
                    <a:noFill/>
                  </a:ln>
                  <a:solidFill>
                    <a:srgbClr val="FFFFFF"/>
                  </a:solidFill>
                  <a:effectLst/>
                  <a:uLnTx/>
                  <a:uFillTx/>
                  <a:latin typeface="Arial"/>
                  <a:ea typeface="+mn-ea"/>
                  <a:cs typeface="+mn-cs"/>
                </a:rPr>
              </a:br>
              <a:r>
                <a:rPr kumimoji="0" lang="en-US" b="0" i="0" u="none" strike="noStrike" kern="1200" cap="none" spc="0" normalizeH="0" baseline="0" noProof="0" dirty="0">
                  <a:ln>
                    <a:noFill/>
                  </a:ln>
                  <a:solidFill>
                    <a:srgbClr val="FFFFFF"/>
                  </a:solidFill>
                  <a:effectLst/>
                  <a:uLnTx/>
                  <a:uFillTx/>
                  <a:latin typeface="Arial"/>
                  <a:ea typeface="+mn-ea"/>
                  <a:cs typeface="+mn-cs"/>
                </a:rPr>
                <a:t>Vehicles</a:t>
              </a:r>
            </a:p>
          </p:txBody>
        </p:sp>
      </p:grpSp>
    </p:spTree>
    <p:extLst>
      <p:ext uri="{BB962C8B-B14F-4D97-AF65-F5344CB8AC3E}">
        <p14:creationId xmlns:p14="http://schemas.microsoft.com/office/powerpoint/2010/main" val="3842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Deep Learning is a Big Deal</a:t>
            </a:r>
          </a:p>
        </p:txBody>
      </p:sp>
      <p:sp>
        <p:nvSpPr>
          <p:cNvPr id="4" name="Title 1"/>
          <p:cNvSpPr txBox="1">
            <a:spLocks/>
          </p:cNvSpPr>
          <p:nvPr/>
        </p:nvSpPr>
        <p:spPr>
          <a:xfrm>
            <a:off x="336788" y="79488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It’s able to do better than humans (and 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52" y="1945810"/>
            <a:ext cx="2441743" cy="2590335"/>
          </a:xfrm>
          <a:prstGeom prst="rect">
            <a:avLst/>
          </a:prstGeom>
          <a:ln>
            <a:solidFill>
              <a:schemeClr val="bg1"/>
            </a:solidFill>
          </a:ln>
        </p:spPr>
      </p:pic>
      <p:pic>
        <p:nvPicPr>
          <p:cNvPr id="9" name="Picture 8">
            <a:extLst>
              <a:ext uri="{FF2B5EF4-FFF2-40B4-BE49-F238E27FC236}">
                <a16:creationId xmlns:a16="http://schemas.microsoft.com/office/drawing/2014/main" id="{C25B4567-90E0-D743-B648-5CF79194A76A}"/>
              </a:ext>
            </a:extLst>
          </p:cNvPr>
          <p:cNvPicPr>
            <a:picLocks noChangeAspect="1"/>
          </p:cNvPicPr>
          <p:nvPr/>
        </p:nvPicPr>
        <p:blipFill>
          <a:blip r:embed="rId4"/>
          <a:stretch>
            <a:fillRect/>
          </a:stretch>
        </p:blipFill>
        <p:spPr>
          <a:xfrm>
            <a:off x="5239265" y="1945810"/>
            <a:ext cx="2793572" cy="2613832"/>
          </a:xfrm>
          <a:prstGeom prst="rect">
            <a:avLst/>
          </a:prstGeom>
        </p:spPr>
      </p:pic>
      <p:pic>
        <p:nvPicPr>
          <p:cNvPr id="7" name="Picture 6">
            <a:extLst>
              <a:ext uri="{FF2B5EF4-FFF2-40B4-BE49-F238E27FC236}">
                <a16:creationId xmlns:a16="http://schemas.microsoft.com/office/drawing/2014/main" id="{B0ADE025-8686-9948-B76E-89950A188ABA}"/>
              </a:ext>
            </a:extLst>
          </p:cNvPr>
          <p:cNvPicPr>
            <a:picLocks noChangeAspect="1"/>
          </p:cNvPicPr>
          <p:nvPr/>
        </p:nvPicPr>
        <p:blipFill>
          <a:blip r:embed="rId5"/>
          <a:stretch>
            <a:fillRect/>
          </a:stretch>
        </p:blipFill>
        <p:spPr>
          <a:xfrm>
            <a:off x="4371267" y="4005118"/>
            <a:ext cx="1735996" cy="912870"/>
          </a:xfrm>
          <a:prstGeom prst="rect">
            <a:avLst/>
          </a:prstGeom>
        </p:spPr>
      </p:pic>
    </p:spTree>
    <p:extLst>
      <p:ext uri="{BB962C8B-B14F-4D97-AF65-F5344CB8AC3E}">
        <p14:creationId xmlns:p14="http://schemas.microsoft.com/office/powerpoint/2010/main" val="152213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Facial Emotion Recognition</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261159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A122-9A4C-6A4B-A6D0-EE14EFEA4BF5}"/>
              </a:ext>
            </a:extLst>
          </p:cNvPr>
          <p:cNvSpPr>
            <a:spLocks noGrp="1"/>
          </p:cNvSpPr>
          <p:nvPr>
            <p:ph type="title"/>
          </p:nvPr>
        </p:nvSpPr>
        <p:spPr/>
        <p:txBody>
          <a:bodyPr/>
          <a:lstStyle/>
          <a:p>
            <a:r>
              <a:rPr lang="en-US" dirty="0"/>
              <a:t>Misconception - AI First Strategy</a:t>
            </a:r>
          </a:p>
        </p:txBody>
      </p:sp>
      <p:sp>
        <p:nvSpPr>
          <p:cNvPr id="3" name="Content Placeholder 2">
            <a:extLst>
              <a:ext uri="{FF2B5EF4-FFF2-40B4-BE49-F238E27FC236}">
                <a16:creationId xmlns:a16="http://schemas.microsoft.com/office/drawing/2014/main" id="{CDA31FFB-CFC7-F74E-8169-27FDBE56C0DE}"/>
              </a:ext>
            </a:extLst>
          </p:cNvPr>
          <p:cNvSpPr>
            <a:spLocks noGrp="1"/>
          </p:cNvSpPr>
          <p:nvPr>
            <p:ph idx="1"/>
          </p:nvPr>
        </p:nvSpPr>
        <p:spPr/>
        <p:txBody>
          <a:bodyPr/>
          <a:lstStyle/>
          <a:p>
            <a:endParaRPr lang="en-US" dirty="0"/>
          </a:p>
          <a:p>
            <a:pPr marL="342900" indent="-342900">
              <a:buFont typeface="Arial" panose="020B0604020202020204" pitchFamily="34" charset="0"/>
              <a:buChar char="•"/>
            </a:pPr>
            <a:r>
              <a:rPr lang="en-US" dirty="0"/>
              <a:t>Start with the problem statement!</a:t>
            </a:r>
          </a:p>
          <a:p>
            <a:pPr marL="342900" indent="-342900">
              <a:buFont typeface="Arial" panose="020B0604020202020204" pitchFamily="34" charset="0"/>
              <a:buChar char="•"/>
            </a:pPr>
            <a:r>
              <a:rPr lang="en-US" dirty="0"/>
              <a:t>Problem -&gt; Is AI necessary -&gt; Use AI </a:t>
            </a:r>
          </a:p>
          <a:p>
            <a:pPr marL="342900" indent="-342900">
              <a:buFont typeface="Arial" panose="020B0604020202020204" pitchFamily="34" charset="0"/>
              <a:buChar char="•"/>
            </a:pPr>
            <a:r>
              <a:rPr lang="en-US" dirty="0"/>
              <a:t>I want to use AI -&gt; Let me solve this problem with AI -&gt; How can I solve it now? </a:t>
            </a:r>
          </a:p>
          <a:p>
            <a:endParaRPr lang="en-US" dirty="0"/>
          </a:p>
        </p:txBody>
      </p:sp>
      <p:pic>
        <p:nvPicPr>
          <p:cNvPr id="4" name="Picture 3">
            <a:extLst>
              <a:ext uri="{FF2B5EF4-FFF2-40B4-BE49-F238E27FC236}">
                <a16:creationId xmlns:a16="http://schemas.microsoft.com/office/drawing/2014/main" id="{D6D2A3AB-28F3-3B4A-B64F-D39FCE09AE2F}"/>
              </a:ext>
            </a:extLst>
          </p:cNvPr>
          <p:cNvPicPr>
            <a:picLocks noChangeAspect="1"/>
          </p:cNvPicPr>
          <p:nvPr/>
        </p:nvPicPr>
        <p:blipFill>
          <a:blip r:embed="rId3"/>
          <a:stretch>
            <a:fillRect/>
          </a:stretch>
        </p:blipFill>
        <p:spPr>
          <a:xfrm>
            <a:off x="5959585" y="1810845"/>
            <a:ext cx="546319" cy="555618"/>
          </a:xfrm>
          <a:prstGeom prst="rect">
            <a:avLst/>
          </a:prstGeom>
        </p:spPr>
      </p:pic>
      <p:pic>
        <p:nvPicPr>
          <p:cNvPr id="5" name="Picture 4">
            <a:extLst>
              <a:ext uri="{FF2B5EF4-FFF2-40B4-BE49-F238E27FC236}">
                <a16:creationId xmlns:a16="http://schemas.microsoft.com/office/drawing/2014/main" id="{69767854-E799-5440-A6DA-E6D984A326D1}"/>
              </a:ext>
            </a:extLst>
          </p:cNvPr>
          <p:cNvPicPr>
            <a:picLocks noChangeAspect="1"/>
          </p:cNvPicPr>
          <p:nvPr/>
        </p:nvPicPr>
        <p:blipFill>
          <a:blip r:embed="rId4"/>
          <a:stretch>
            <a:fillRect/>
          </a:stretch>
        </p:blipFill>
        <p:spPr>
          <a:xfrm>
            <a:off x="4150406" y="2698312"/>
            <a:ext cx="568739" cy="545041"/>
          </a:xfrm>
          <a:prstGeom prst="rect">
            <a:avLst/>
          </a:prstGeom>
        </p:spPr>
      </p:pic>
    </p:spTree>
    <p:extLst>
      <p:ext uri="{BB962C8B-B14F-4D97-AF65-F5344CB8AC3E}">
        <p14:creationId xmlns:p14="http://schemas.microsoft.com/office/powerpoint/2010/main" val="185545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16723</TotalTime>
  <Words>2887</Words>
  <Application>Microsoft Macintosh PowerPoint</Application>
  <PresentationFormat>On-screen Show (16:9)</PresentationFormat>
  <Paragraphs>319</Paragraphs>
  <Slides>28</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Amazon Ember</vt:lpstr>
      <vt:lpstr>Amazon Ember Light</vt:lpstr>
      <vt:lpstr>Amazon Ember Regular</vt:lpstr>
      <vt:lpstr>Arial</vt:lpstr>
      <vt:lpstr>Calibri</vt:lpstr>
      <vt:lpstr>Cambria Math</vt:lpstr>
      <vt:lpstr>Consolas</vt:lpstr>
      <vt:lpstr>Lucida Console</vt:lpstr>
      <vt:lpstr>Mangal</vt:lpstr>
      <vt:lpstr>Times New Roman</vt:lpstr>
      <vt:lpstr>Wingdings</vt:lpstr>
      <vt:lpstr>DeckTemplate-AWS</vt:lpstr>
      <vt:lpstr>PowerPoint Presentation</vt:lpstr>
      <vt:lpstr>Brief Intro to Deep Learning</vt:lpstr>
      <vt:lpstr>Brief Intro to Deep Learning – Artificial Neurons</vt:lpstr>
      <vt:lpstr>Brief Intro to Deep Learning – Neural Networks</vt:lpstr>
      <vt:lpstr>Training Neural Networks</vt:lpstr>
      <vt:lpstr>Deep Learning is a Big Deal</vt:lpstr>
      <vt:lpstr>Deep Learning is a Big Deal</vt:lpstr>
      <vt:lpstr>Facial Emotion Recognition</vt:lpstr>
      <vt:lpstr>Misconception - AI First Strategy</vt:lpstr>
      <vt:lpstr>Problem Statement</vt:lpstr>
      <vt:lpstr>Stage 1 - Problem Formulation</vt:lpstr>
      <vt:lpstr>Stage 2 – Do I need to build my model?</vt:lpstr>
      <vt:lpstr>SOTA – FER+</vt:lpstr>
      <vt:lpstr>PowerPoint Presentation</vt:lpstr>
      <vt:lpstr>PowerPoint Presentation</vt:lpstr>
      <vt:lpstr>Model Training Lab https://github.com/TalkAI/facial-emotion-recognition-gluon </vt:lpstr>
      <vt:lpstr>PowerPoint Presentation</vt:lpstr>
      <vt:lpstr>The Undifferentiated Heavy Lifting of  Model Serving</vt:lpstr>
      <vt:lpstr>PowerPoint Presentation</vt:lpstr>
      <vt:lpstr>PowerPoint Presentation</vt:lpstr>
      <vt:lpstr>Serving Our Model</vt:lpstr>
      <vt:lpstr>PowerPoint Presentation</vt:lpstr>
      <vt:lpstr>PowerPoint Presentation</vt:lpstr>
      <vt:lpstr>Deploying Models with Containers</vt:lpstr>
      <vt:lpstr>Demo - http://bit.ly/mxnet-fer</vt:lpstr>
      <vt:lpstr>Apache MXNet Resources</vt:lpstr>
      <vt:lpstr>Apache MXNet Evaluation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Marcelo Bossi</cp:lastModifiedBy>
  <cp:revision>266</cp:revision>
  <cp:lastPrinted>2018-01-25T02:02:45Z</cp:lastPrinted>
  <dcterms:created xsi:type="dcterms:W3CDTF">2016-06-17T18:22:10Z</dcterms:created>
  <dcterms:modified xsi:type="dcterms:W3CDTF">2018-08-02T00:12:18Z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